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Inter Bold" charset="1" panose="020B0802030000000004"/>
      <p:regular r:id="rId16"/>
    </p:embeddedFont>
    <p:embeddedFont>
      <p:font typeface="Inter" charset="1" panose="020B0502030000000004"/>
      <p:regular r:id="rId17"/>
    </p:embeddedFont>
    <p:embeddedFont>
      <p:font typeface="Inter Italics" charset="1" panose="020B0502030000000004"/>
      <p:regular r:id="rId18"/>
    </p:embeddedFont>
    <p:embeddedFont>
      <p:font typeface="Open Sans Light" charset="1" panose="020B0306030504020204"/>
      <p:regular r:id="rId19"/>
    </p:embeddedFont>
    <p:embeddedFont>
      <p:font typeface="Inter Bold Italics" charset="1" panose="020B0802030000000004"/>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 Id="rId4" Target="../media/image22.jpe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9468353" y="329463"/>
            <a:ext cx="8819647" cy="9650814"/>
            <a:chOff x="0" y="0"/>
            <a:chExt cx="11759530" cy="12867752"/>
          </a:xfrm>
        </p:grpSpPr>
        <p:pic>
          <p:nvPicPr>
            <p:cNvPr name="Picture 3" id="3"/>
            <p:cNvPicPr>
              <a:picLocks noChangeAspect="true"/>
            </p:cNvPicPr>
            <p:nvPr/>
          </p:nvPicPr>
          <p:blipFill>
            <a:blip r:embed="rId2"/>
            <a:srcRect l="19556" t="0" r="19556" b="0"/>
            <a:stretch>
              <a:fillRect/>
            </a:stretch>
          </p:blipFill>
          <p:spPr>
            <a:xfrm flipH="false" flipV="false">
              <a:off x="0" y="0"/>
              <a:ext cx="11759530" cy="12867752"/>
            </a:xfrm>
            <a:prstGeom prst="rect">
              <a:avLst/>
            </a:prstGeom>
          </p:spPr>
        </p:pic>
      </p:grpSp>
      <p:sp>
        <p:nvSpPr>
          <p:cNvPr name="Freeform 4" id="4"/>
          <p:cNvSpPr/>
          <p:nvPr/>
        </p:nvSpPr>
        <p:spPr>
          <a:xfrm flipH="false" flipV="false" rot="0">
            <a:off x="10736307" y="-395250"/>
            <a:ext cx="2827188" cy="2847900"/>
          </a:xfrm>
          <a:custGeom>
            <a:avLst/>
            <a:gdLst/>
            <a:ahLst/>
            <a:cxnLst/>
            <a:rect r="r" b="b" t="t" l="l"/>
            <a:pathLst>
              <a:path h="2847900" w="2827188">
                <a:moveTo>
                  <a:pt x="0" y="0"/>
                </a:moveTo>
                <a:lnTo>
                  <a:pt x="2827187" y="0"/>
                </a:lnTo>
                <a:lnTo>
                  <a:pt x="2827187" y="2847900"/>
                </a:lnTo>
                <a:lnTo>
                  <a:pt x="0" y="28479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8850094" y="-1490775"/>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276455" y="8743950"/>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715191">
            <a:off x="977178" y="1071882"/>
            <a:ext cx="5085709" cy="2542855"/>
          </a:xfrm>
          <a:custGeom>
            <a:avLst/>
            <a:gdLst/>
            <a:ahLst/>
            <a:cxnLst/>
            <a:rect r="r" b="b" t="t" l="l"/>
            <a:pathLst>
              <a:path h="2542855" w="5085709">
                <a:moveTo>
                  <a:pt x="0" y="0"/>
                </a:moveTo>
                <a:lnTo>
                  <a:pt x="5085710" y="0"/>
                </a:lnTo>
                <a:lnTo>
                  <a:pt x="5085710" y="2542855"/>
                </a:lnTo>
                <a:lnTo>
                  <a:pt x="0" y="2542855"/>
                </a:lnTo>
                <a:lnTo>
                  <a:pt x="0" y="0"/>
                </a:lnTo>
                <a:close/>
              </a:path>
            </a:pathLst>
          </a:custGeom>
          <a:blipFill>
            <a:blip r:embed="rId5"/>
            <a:stretch>
              <a:fillRect l="0" t="0" r="0" b="0"/>
            </a:stretch>
          </a:blipFill>
        </p:spPr>
      </p:sp>
      <p:sp>
        <p:nvSpPr>
          <p:cNvPr name="TextBox 12" id="12"/>
          <p:cNvSpPr txBox="true"/>
          <p:nvPr/>
        </p:nvSpPr>
        <p:spPr>
          <a:xfrm rot="0">
            <a:off x="266595" y="5596607"/>
            <a:ext cx="10456922" cy="2771629"/>
          </a:xfrm>
          <a:prstGeom prst="rect">
            <a:avLst/>
          </a:prstGeom>
        </p:spPr>
        <p:txBody>
          <a:bodyPr anchor="t" rtlCol="false" tIns="0" lIns="0" bIns="0" rIns="0">
            <a:spAutoFit/>
          </a:bodyPr>
          <a:lstStyle/>
          <a:p>
            <a:pPr algn="l">
              <a:lnSpc>
                <a:spcPts val="10601"/>
              </a:lnSpc>
            </a:pPr>
            <a:r>
              <a:rPr lang="en-US" sz="10708">
                <a:solidFill>
                  <a:srgbClr val="3F3F41"/>
                </a:solidFill>
                <a:latin typeface="Inter Bold"/>
                <a:ea typeface="Inter Bold"/>
                <a:cs typeface="Inter Bold"/>
                <a:sym typeface="Inter Bold"/>
              </a:rPr>
              <a:t>Strategic Working Plan</a:t>
            </a:r>
          </a:p>
        </p:txBody>
      </p:sp>
      <p:sp>
        <p:nvSpPr>
          <p:cNvPr name="TextBox 13" id="13"/>
          <p:cNvSpPr txBox="true"/>
          <p:nvPr/>
        </p:nvSpPr>
        <p:spPr>
          <a:xfrm rot="0">
            <a:off x="7085234" y="5548982"/>
            <a:ext cx="2624343" cy="1430170"/>
          </a:xfrm>
          <a:prstGeom prst="rect">
            <a:avLst/>
          </a:prstGeom>
        </p:spPr>
        <p:txBody>
          <a:bodyPr anchor="t" rtlCol="false" tIns="0" lIns="0" bIns="0" rIns="0">
            <a:spAutoFit/>
          </a:bodyPr>
          <a:lstStyle/>
          <a:p>
            <a:pPr algn="l">
              <a:lnSpc>
                <a:spcPts val="5458"/>
              </a:lnSpc>
            </a:pPr>
            <a:r>
              <a:rPr lang="en-US" sz="5932">
                <a:solidFill>
                  <a:srgbClr val="DA2328"/>
                </a:solidFill>
                <a:latin typeface="Inter Bold"/>
                <a:ea typeface="Inter Bold"/>
                <a:cs typeface="Inter Bold"/>
                <a:sym typeface="Inter Bold"/>
              </a:rPr>
              <a:t>2024 2026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10669057" y="0"/>
            <a:ext cx="7618943" cy="10287000"/>
            <a:chOff x="0" y="0"/>
            <a:chExt cx="10158591" cy="13716000"/>
          </a:xfrm>
        </p:grpSpPr>
        <p:pic>
          <p:nvPicPr>
            <p:cNvPr name="Picture 3" id="3"/>
            <p:cNvPicPr>
              <a:picLocks noChangeAspect="true"/>
            </p:cNvPicPr>
            <p:nvPr/>
          </p:nvPicPr>
          <p:blipFill>
            <a:blip r:embed="rId2">
              <a:alphaModFix amt="58000"/>
            </a:blip>
            <a:srcRect l="25312" t="0" r="25312" b="0"/>
            <a:stretch>
              <a:fillRect/>
            </a:stretch>
          </p:blipFill>
          <p:spPr>
            <a:xfrm flipH="false" flipV="false">
              <a:off x="0" y="0"/>
              <a:ext cx="10158591" cy="13716000"/>
            </a:xfrm>
            <a:prstGeom prst="rect">
              <a:avLst/>
            </a:prstGeom>
          </p:spPr>
        </p:pic>
      </p:grpSp>
      <p:sp>
        <p:nvSpPr>
          <p:cNvPr name="TextBox 4" id="4"/>
          <p:cNvSpPr txBox="true"/>
          <p:nvPr/>
        </p:nvSpPr>
        <p:spPr>
          <a:xfrm rot="0">
            <a:off x="1694963" y="1950142"/>
            <a:ext cx="8192515" cy="1486572"/>
          </a:xfrm>
          <a:prstGeom prst="rect">
            <a:avLst/>
          </a:prstGeom>
        </p:spPr>
        <p:txBody>
          <a:bodyPr anchor="t" rtlCol="false" tIns="0" lIns="0" bIns="0" rIns="0">
            <a:spAutoFit/>
          </a:bodyPr>
          <a:lstStyle/>
          <a:p>
            <a:pPr algn="l">
              <a:lnSpc>
                <a:spcPts val="11397"/>
              </a:lnSpc>
            </a:pPr>
            <a:r>
              <a:rPr lang="en-US" sz="10752">
                <a:solidFill>
                  <a:srgbClr val="3F3F41"/>
                </a:solidFill>
                <a:latin typeface="Inter Bold"/>
                <a:ea typeface="Inter Bold"/>
                <a:cs typeface="Inter Bold"/>
                <a:sym typeface="Inter Bold"/>
              </a:rPr>
              <a:t>Thank You</a:t>
            </a:r>
          </a:p>
        </p:txBody>
      </p:sp>
      <p:sp>
        <p:nvSpPr>
          <p:cNvPr name="TextBox 5" id="5"/>
          <p:cNvSpPr txBox="true"/>
          <p:nvPr/>
        </p:nvSpPr>
        <p:spPr>
          <a:xfrm rot="0">
            <a:off x="1694963" y="3750972"/>
            <a:ext cx="10179147"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Italics"/>
                <a:ea typeface="Inter Italics"/>
                <a:cs typeface="Inter Italics"/>
                <a:sym typeface="Inter Italics"/>
              </a:rPr>
              <a:t>For further inquiries and information</a:t>
            </a:r>
          </a:p>
        </p:txBody>
      </p:sp>
      <p:sp>
        <p:nvSpPr>
          <p:cNvPr name="TextBox 6" id="6"/>
          <p:cNvSpPr txBox="true"/>
          <p:nvPr/>
        </p:nvSpPr>
        <p:spPr>
          <a:xfrm rot="0">
            <a:off x="1694963" y="5143500"/>
            <a:ext cx="8784505" cy="518687"/>
          </a:xfrm>
          <a:prstGeom prst="rect">
            <a:avLst/>
          </a:prstGeom>
        </p:spPr>
        <p:txBody>
          <a:bodyPr anchor="t" rtlCol="false" tIns="0" lIns="0" bIns="0" rIns="0">
            <a:spAutoFit/>
          </a:bodyPr>
          <a:lstStyle/>
          <a:p>
            <a:pPr algn="l">
              <a:lnSpc>
                <a:spcPts val="4063"/>
              </a:lnSpc>
            </a:pPr>
            <a:r>
              <a:rPr lang="en-US" sz="3414">
                <a:solidFill>
                  <a:srgbClr val="3F3F41"/>
                </a:solidFill>
                <a:latin typeface="Inter Bold Italics"/>
                <a:ea typeface="Inter Bold Italics"/>
                <a:cs typeface="Inter Bold Italics"/>
                <a:sym typeface="Inter Bold Italics"/>
              </a:rPr>
              <a:t>NO MORE POVERTY PRODUCTIONS, INC.</a:t>
            </a:r>
          </a:p>
        </p:txBody>
      </p:sp>
      <p:sp>
        <p:nvSpPr>
          <p:cNvPr name="TextBox 7" id="7"/>
          <p:cNvSpPr txBox="true"/>
          <p:nvPr/>
        </p:nvSpPr>
        <p:spPr>
          <a:xfrm rot="0">
            <a:off x="1694963" y="6206408"/>
            <a:ext cx="6350097"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Italics"/>
                <a:ea typeface="Inter Italics"/>
                <a:cs typeface="Inter Italics"/>
                <a:sym typeface="Inter Italics"/>
              </a:rPr>
              <a:t>PO Box 1921, Pearland, TX  77588</a:t>
            </a:r>
          </a:p>
        </p:txBody>
      </p:sp>
      <p:sp>
        <p:nvSpPr>
          <p:cNvPr name="TextBox 8" id="8"/>
          <p:cNvSpPr txBox="true"/>
          <p:nvPr/>
        </p:nvSpPr>
        <p:spPr>
          <a:xfrm rot="0">
            <a:off x="1694963" y="6962638"/>
            <a:ext cx="6350097"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Italics"/>
                <a:ea typeface="Inter Italics"/>
                <a:cs typeface="Inter Italics"/>
                <a:sym typeface="Inter Italics"/>
              </a:rPr>
              <a:t>PH: 713 498 1148</a:t>
            </a:r>
          </a:p>
        </p:txBody>
      </p:sp>
      <p:sp>
        <p:nvSpPr>
          <p:cNvPr name="TextBox 9" id="9"/>
          <p:cNvSpPr txBox="true"/>
          <p:nvPr/>
        </p:nvSpPr>
        <p:spPr>
          <a:xfrm rot="0">
            <a:off x="1694963" y="7718869"/>
            <a:ext cx="8359437"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Italics"/>
                <a:ea typeface="Inter Italics"/>
                <a:cs typeface="Inter Italics"/>
                <a:sym typeface="Inter Italics"/>
              </a:rPr>
              <a:t>EMAIL: nomorepovertypro@gmail.com</a:t>
            </a:r>
          </a:p>
        </p:txBody>
      </p:sp>
      <p:sp>
        <p:nvSpPr>
          <p:cNvPr name="AutoShape 10" id="10"/>
          <p:cNvSpPr/>
          <p:nvPr/>
        </p:nvSpPr>
        <p:spPr>
          <a:xfrm rot="0">
            <a:off x="1694963" y="4805362"/>
            <a:ext cx="7449037" cy="0"/>
          </a:xfrm>
          <a:prstGeom prst="line">
            <a:avLst/>
          </a:prstGeom>
          <a:ln cap="flat" w="9525">
            <a:solidFill>
              <a:srgbClr val="3F3F41"/>
            </a:solidFill>
            <a:prstDash val="solid"/>
            <a:headEnd type="none" len="sm" w="sm"/>
            <a:tailEnd type="none" len="sm" w="sm"/>
          </a:ln>
        </p:spPr>
      </p:sp>
      <p:sp>
        <p:nvSpPr>
          <p:cNvPr name="TextBox 11" id="11"/>
          <p:cNvSpPr txBox="true"/>
          <p:nvPr/>
        </p:nvSpPr>
        <p:spPr>
          <a:xfrm rot="0">
            <a:off x="1694963" y="8475099"/>
            <a:ext cx="6350097"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Italics"/>
                <a:ea typeface="Inter Italics"/>
                <a:cs typeface="Inter Italics"/>
                <a:sym typeface="Inter Italics"/>
              </a:rPr>
              <a:t>WEB: www.nmpp.info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1455773" y="3590925"/>
            <a:ext cx="4229100" cy="1514475"/>
            <a:chOff x="0" y="0"/>
            <a:chExt cx="1113837" cy="398874"/>
          </a:xfrm>
        </p:grpSpPr>
        <p:sp>
          <p:nvSpPr>
            <p:cNvPr name="Freeform 3" id="3"/>
            <p:cNvSpPr/>
            <p:nvPr/>
          </p:nvSpPr>
          <p:spPr>
            <a:xfrm flipH="false" flipV="false" rot="0">
              <a:off x="0" y="0"/>
              <a:ext cx="1113837" cy="398874"/>
            </a:xfrm>
            <a:custGeom>
              <a:avLst/>
              <a:gdLst/>
              <a:ahLst/>
              <a:cxnLst/>
              <a:rect r="r" b="b" t="t" l="l"/>
              <a:pathLst>
                <a:path h="398874" w="1113837">
                  <a:moveTo>
                    <a:pt x="0" y="0"/>
                  </a:moveTo>
                  <a:lnTo>
                    <a:pt x="1113837" y="0"/>
                  </a:lnTo>
                  <a:lnTo>
                    <a:pt x="1113837" y="398874"/>
                  </a:lnTo>
                  <a:lnTo>
                    <a:pt x="0" y="398874"/>
                  </a:lnTo>
                  <a:close/>
                </a:path>
              </a:pathLst>
            </a:custGeom>
            <a:solidFill>
              <a:srgbClr val="3D5454">
                <a:alpha val="34902"/>
              </a:srgbClr>
            </a:solidFill>
          </p:spPr>
        </p:sp>
        <p:sp>
          <p:nvSpPr>
            <p:cNvPr name="TextBox 4" id="4"/>
            <p:cNvSpPr txBox="true"/>
            <p:nvPr/>
          </p:nvSpPr>
          <p:spPr>
            <a:xfrm>
              <a:off x="0" y="-38100"/>
              <a:ext cx="1113837" cy="43697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455773" y="5543550"/>
            <a:ext cx="4229100" cy="1514475"/>
            <a:chOff x="0" y="0"/>
            <a:chExt cx="1113837" cy="398874"/>
          </a:xfrm>
        </p:grpSpPr>
        <p:sp>
          <p:nvSpPr>
            <p:cNvPr name="Freeform 6" id="6"/>
            <p:cNvSpPr/>
            <p:nvPr/>
          </p:nvSpPr>
          <p:spPr>
            <a:xfrm flipH="false" flipV="false" rot="0">
              <a:off x="0" y="0"/>
              <a:ext cx="1113837" cy="398874"/>
            </a:xfrm>
            <a:custGeom>
              <a:avLst/>
              <a:gdLst/>
              <a:ahLst/>
              <a:cxnLst/>
              <a:rect r="r" b="b" t="t" l="l"/>
              <a:pathLst>
                <a:path h="398874" w="1113837">
                  <a:moveTo>
                    <a:pt x="0" y="0"/>
                  </a:moveTo>
                  <a:lnTo>
                    <a:pt x="1113837" y="0"/>
                  </a:lnTo>
                  <a:lnTo>
                    <a:pt x="1113837" y="398874"/>
                  </a:lnTo>
                  <a:lnTo>
                    <a:pt x="0" y="398874"/>
                  </a:lnTo>
                  <a:close/>
                </a:path>
              </a:pathLst>
            </a:custGeom>
            <a:solidFill>
              <a:srgbClr val="3D5454">
                <a:alpha val="60784"/>
              </a:srgbClr>
            </a:solidFill>
          </p:spPr>
        </p:sp>
        <p:sp>
          <p:nvSpPr>
            <p:cNvPr name="TextBox 7" id="7"/>
            <p:cNvSpPr txBox="true"/>
            <p:nvPr/>
          </p:nvSpPr>
          <p:spPr>
            <a:xfrm>
              <a:off x="0" y="-38100"/>
              <a:ext cx="1113837" cy="436974"/>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6756435" y="3590925"/>
            <a:ext cx="4229100" cy="1514475"/>
            <a:chOff x="0" y="0"/>
            <a:chExt cx="1113837" cy="398874"/>
          </a:xfrm>
        </p:grpSpPr>
        <p:sp>
          <p:nvSpPr>
            <p:cNvPr name="Freeform 9" id="9"/>
            <p:cNvSpPr/>
            <p:nvPr/>
          </p:nvSpPr>
          <p:spPr>
            <a:xfrm flipH="false" flipV="false" rot="0">
              <a:off x="0" y="0"/>
              <a:ext cx="1113837" cy="398874"/>
            </a:xfrm>
            <a:custGeom>
              <a:avLst/>
              <a:gdLst/>
              <a:ahLst/>
              <a:cxnLst/>
              <a:rect r="r" b="b" t="t" l="l"/>
              <a:pathLst>
                <a:path h="398874" w="1113837">
                  <a:moveTo>
                    <a:pt x="0" y="0"/>
                  </a:moveTo>
                  <a:lnTo>
                    <a:pt x="1113837" y="0"/>
                  </a:lnTo>
                  <a:lnTo>
                    <a:pt x="1113837" y="398874"/>
                  </a:lnTo>
                  <a:lnTo>
                    <a:pt x="0" y="398874"/>
                  </a:lnTo>
                  <a:close/>
                </a:path>
              </a:pathLst>
            </a:custGeom>
            <a:solidFill>
              <a:srgbClr val="3D5454">
                <a:alpha val="64706"/>
              </a:srgbClr>
            </a:solidFill>
          </p:spPr>
        </p:sp>
        <p:sp>
          <p:nvSpPr>
            <p:cNvPr name="TextBox 10" id="10"/>
            <p:cNvSpPr txBox="true"/>
            <p:nvPr/>
          </p:nvSpPr>
          <p:spPr>
            <a:xfrm>
              <a:off x="0" y="-38100"/>
              <a:ext cx="1113837" cy="436974"/>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6756435" y="5543550"/>
            <a:ext cx="4229100" cy="1514475"/>
            <a:chOff x="0" y="0"/>
            <a:chExt cx="1113837" cy="398874"/>
          </a:xfrm>
        </p:grpSpPr>
        <p:sp>
          <p:nvSpPr>
            <p:cNvPr name="Freeform 12" id="12"/>
            <p:cNvSpPr/>
            <p:nvPr/>
          </p:nvSpPr>
          <p:spPr>
            <a:xfrm flipH="false" flipV="false" rot="0">
              <a:off x="0" y="0"/>
              <a:ext cx="1113837" cy="398874"/>
            </a:xfrm>
            <a:custGeom>
              <a:avLst/>
              <a:gdLst/>
              <a:ahLst/>
              <a:cxnLst/>
              <a:rect r="r" b="b" t="t" l="l"/>
              <a:pathLst>
                <a:path h="398874" w="1113837">
                  <a:moveTo>
                    <a:pt x="0" y="0"/>
                  </a:moveTo>
                  <a:lnTo>
                    <a:pt x="1113837" y="0"/>
                  </a:lnTo>
                  <a:lnTo>
                    <a:pt x="1113837" y="398874"/>
                  </a:lnTo>
                  <a:lnTo>
                    <a:pt x="0" y="398874"/>
                  </a:lnTo>
                  <a:close/>
                </a:path>
              </a:pathLst>
            </a:custGeom>
            <a:solidFill>
              <a:srgbClr val="3D5454">
                <a:alpha val="34902"/>
              </a:srgbClr>
            </a:solidFill>
            <a:ln cap="sq">
              <a:noFill/>
              <a:prstDash val="solid"/>
              <a:miter/>
            </a:ln>
          </p:spPr>
        </p:sp>
        <p:sp>
          <p:nvSpPr>
            <p:cNvPr name="TextBox 13" id="13"/>
            <p:cNvSpPr txBox="true"/>
            <p:nvPr/>
          </p:nvSpPr>
          <p:spPr>
            <a:xfrm>
              <a:off x="0" y="-38100"/>
              <a:ext cx="1113837" cy="436974"/>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14" id="14"/>
          <p:cNvGrpSpPr/>
          <p:nvPr/>
        </p:nvGrpSpPr>
        <p:grpSpPr>
          <a:xfrm rot="0">
            <a:off x="1455773" y="7496175"/>
            <a:ext cx="4229100" cy="1514475"/>
            <a:chOff x="0" y="0"/>
            <a:chExt cx="1113837" cy="398874"/>
          </a:xfrm>
        </p:grpSpPr>
        <p:sp>
          <p:nvSpPr>
            <p:cNvPr name="Freeform 15" id="15"/>
            <p:cNvSpPr/>
            <p:nvPr/>
          </p:nvSpPr>
          <p:spPr>
            <a:xfrm flipH="false" flipV="false" rot="0">
              <a:off x="0" y="0"/>
              <a:ext cx="1113837" cy="398874"/>
            </a:xfrm>
            <a:custGeom>
              <a:avLst/>
              <a:gdLst/>
              <a:ahLst/>
              <a:cxnLst/>
              <a:rect r="r" b="b" t="t" l="l"/>
              <a:pathLst>
                <a:path h="398874" w="1113837">
                  <a:moveTo>
                    <a:pt x="0" y="0"/>
                  </a:moveTo>
                  <a:lnTo>
                    <a:pt x="1113837" y="0"/>
                  </a:lnTo>
                  <a:lnTo>
                    <a:pt x="1113837" y="398874"/>
                  </a:lnTo>
                  <a:lnTo>
                    <a:pt x="0" y="398874"/>
                  </a:lnTo>
                  <a:close/>
                </a:path>
              </a:pathLst>
            </a:custGeom>
            <a:solidFill>
              <a:srgbClr val="3D5454">
                <a:alpha val="34902"/>
              </a:srgbClr>
            </a:solidFill>
          </p:spPr>
        </p:sp>
        <p:sp>
          <p:nvSpPr>
            <p:cNvPr name="TextBox 16" id="16"/>
            <p:cNvSpPr txBox="true"/>
            <p:nvPr/>
          </p:nvSpPr>
          <p:spPr>
            <a:xfrm>
              <a:off x="0" y="-38100"/>
              <a:ext cx="1113837" cy="436974"/>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12057098" y="3590925"/>
            <a:ext cx="4229100" cy="1514475"/>
            <a:chOff x="0" y="0"/>
            <a:chExt cx="1113837" cy="398874"/>
          </a:xfrm>
        </p:grpSpPr>
        <p:sp>
          <p:nvSpPr>
            <p:cNvPr name="Freeform 18" id="18"/>
            <p:cNvSpPr/>
            <p:nvPr/>
          </p:nvSpPr>
          <p:spPr>
            <a:xfrm flipH="false" flipV="false" rot="0">
              <a:off x="0" y="0"/>
              <a:ext cx="1113837" cy="398874"/>
            </a:xfrm>
            <a:custGeom>
              <a:avLst/>
              <a:gdLst/>
              <a:ahLst/>
              <a:cxnLst/>
              <a:rect r="r" b="b" t="t" l="l"/>
              <a:pathLst>
                <a:path h="398874" w="1113837">
                  <a:moveTo>
                    <a:pt x="0" y="0"/>
                  </a:moveTo>
                  <a:lnTo>
                    <a:pt x="1113837" y="0"/>
                  </a:lnTo>
                  <a:lnTo>
                    <a:pt x="1113837" y="398874"/>
                  </a:lnTo>
                  <a:lnTo>
                    <a:pt x="0" y="398874"/>
                  </a:lnTo>
                  <a:close/>
                </a:path>
              </a:pathLst>
            </a:custGeom>
            <a:solidFill>
              <a:srgbClr val="3D5454">
                <a:alpha val="34902"/>
              </a:srgbClr>
            </a:solidFill>
          </p:spPr>
        </p:sp>
        <p:sp>
          <p:nvSpPr>
            <p:cNvPr name="TextBox 19" id="19"/>
            <p:cNvSpPr txBox="true"/>
            <p:nvPr/>
          </p:nvSpPr>
          <p:spPr>
            <a:xfrm>
              <a:off x="0" y="-38100"/>
              <a:ext cx="1113837" cy="436974"/>
            </a:xfrm>
            <a:prstGeom prst="rect">
              <a:avLst/>
            </a:prstGeom>
          </p:spPr>
          <p:txBody>
            <a:bodyPr anchor="ctr" rtlCol="false" tIns="50800" lIns="50800" bIns="50800" rIns="50800"/>
            <a:lstStyle/>
            <a:p>
              <a:pPr algn="ctr">
                <a:lnSpc>
                  <a:spcPts val="2659"/>
                </a:lnSpc>
                <a:spcBef>
                  <a:spcPct val="0"/>
                </a:spcBef>
              </a:pPr>
            </a:p>
          </p:txBody>
        </p:sp>
      </p:grpSp>
      <p:grpSp>
        <p:nvGrpSpPr>
          <p:cNvPr name="Group 20" id="20"/>
          <p:cNvGrpSpPr/>
          <p:nvPr/>
        </p:nvGrpSpPr>
        <p:grpSpPr>
          <a:xfrm rot="0">
            <a:off x="12057098" y="5543550"/>
            <a:ext cx="4229100" cy="1514475"/>
            <a:chOff x="0" y="0"/>
            <a:chExt cx="1113837" cy="398874"/>
          </a:xfrm>
        </p:grpSpPr>
        <p:sp>
          <p:nvSpPr>
            <p:cNvPr name="Freeform 21" id="21"/>
            <p:cNvSpPr/>
            <p:nvPr/>
          </p:nvSpPr>
          <p:spPr>
            <a:xfrm flipH="false" flipV="false" rot="0">
              <a:off x="0" y="0"/>
              <a:ext cx="1113837" cy="398874"/>
            </a:xfrm>
            <a:custGeom>
              <a:avLst/>
              <a:gdLst/>
              <a:ahLst/>
              <a:cxnLst/>
              <a:rect r="r" b="b" t="t" l="l"/>
              <a:pathLst>
                <a:path h="398874" w="1113837">
                  <a:moveTo>
                    <a:pt x="0" y="0"/>
                  </a:moveTo>
                  <a:lnTo>
                    <a:pt x="1113837" y="0"/>
                  </a:lnTo>
                  <a:lnTo>
                    <a:pt x="1113837" y="398874"/>
                  </a:lnTo>
                  <a:lnTo>
                    <a:pt x="0" y="398874"/>
                  </a:lnTo>
                  <a:close/>
                </a:path>
              </a:pathLst>
            </a:custGeom>
            <a:solidFill>
              <a:srgbClr val="3D5454">
                <a:alpha val="60784"/>
              </a:srgbClr>
            </a:solidFill>
          </p:spPr>
        </p:sp>
        <p:sp>
          <p:nvSpPr>
            <p:cNvPr name="TextBox 22" id="22"/>
            <p:cNvSpPr txBox="true"/>
            <p:nvPr/>
          </p:nvSpPr>
          <p:spPr>
            <a:xfrm>
              <a:off x="0" y="-38100"/>
              <a:ext cx="1113837" cy="436974"/>
            </a:xfrm>
            <a:prstGeom prst="rect">
              <a:avLst/>
            </a:prstGeom>
          </p:spPr>
          <p:txBody>
            <a:bodyPr anchor="ctr" rtlCol="false" tIns="50800" lIns="50800" bIns="50800" rIns="50800"/>
            <a:lstStyle/>
            <a:p>
              <a:pPr algn="ctr">
                <a:lnSpc>
                  <a:spcPts val="2659"/>
                </a:lnSpc>
                <a:spcBef>
                  <a:spcPct val="0"/>
                </a:spcBef>
              </a:pPr>
            </a:p>
          </p:txBody>
        </p:sp>
      </p:grpSp>
      <p:grpSp>
        <p:nvGrpSpPr>
          <p:cNvPr name="Group 23" id="23"/>
          <p:cNvGrpSpPr/>
          <p:nvPr/>
        </p:nvGrpSpPr>
        <p:grpSpPr>
          <a:xfrm rot="0">
            <a:off x="6756435" y="7496175"/>
            <a:ext cx="4229100" cy="1514475"/>
            <a:chOff x="0" y="0"/>
            <a:chExt cx="1113837" cy="398874"/>
          </a:xfrm>
        </p:grpSpPr>
        <p:sp>
          <p:nvSpPr>
            <p:cNvPr name="Freeform 24" id="24"/>
            <p:cNvSpPr/>
            <p:nvPr/>
          </p:nvSpPr>
          <p:spPr>
            <a:xfrm flipH="false" flipV="false" rot="0">
              <a:off x="0" y="0"/>
              <a:ext cx="1113837" cy="398874"/>
            </a:xfrm>
            <a:custGeom>
              <a:avLst/>
              <a:gdLst/>
              <a:ahLst/>
              <a:cxnLst/>
              <a:rect r="r" b="b" t="t" l="l"/>
              <a:pathLst>
                <a:path h="398874" w="1113837">
                  <a:moveTo>
                    <a:pt x="0" y="0"/>
                  </a:moveTo>
                  <a:lnTo>
                    <a:pt x="1113837" y="0"/>
                  </a:lnTo>
                  <a:lnTo>
                    <a:pt x="1113837" y="398874"/>
                  </a:lnTo>
                  <a:lnTo>
                    <a:pt x="0" y="398874"/>
                  </a:lnTo>
                  <a:close/>
                </a:path>
              </a:pathLst>
            </a:custGeom>
            <a:solidFill>
              <a:srgbClr val="3D5454">
                <a:alpha val="60784"/>
              </a:srgbClr>
            </a:solidFill>
          </p:spPr>
        </p:sp>
        <p:sp>
          <p:nvSpPr>
            <p:cNvPr name="TextBox 25" id="25"/>
            <p:cNvSpPr txBox="true"/>
            <p:nvPr/>
          </p:nvSpPr>
          <p:spPr>
            <a:xfrm>
              <a:off x="0" y="-38100"/>
              <a:ext cx="1113837" cy="436974"/>
            </a:xfrm>
            <a:prstGeom prst="rect">
              <a:avLst/>
            </a:prstGeom>
          </p:spPr>
          <p:txBody>
            <a:bodyPr anchor="ctr" rtlCol="false" tIns="50800" lIns="50800" bIns="50800" rIns="50800"/>
            <a:lstStyle/>
            <a:p>
              <a:pPr algn="ctr">
                <a:lnSpc>
                  <a:spcPts val="2659"/>
                </a:lnSpc>
                <a:spcBef>
                  <a:spcPct val="0"/>
                </a:spcBef>
              </a:pPr>
            </a:p>
          </p:txBody>
        </p:sp>
      </p:grpSp>
      <p:sp>
        <p:nvSpPr>
          <p:cNvPr name="AutoShape 26" id="26"/>
          <p:cNvSpPr/>
          <p:nvPr/>
        </p:nvSpPr>
        <p:spPr>
          <a:xfrm rot="0">
            <a:off x="6867878" y="2140712"/>
            <a:ext cx="9418320" cy="0"/>
          </a:xfrm>
          <a:prstGeom prst="line">
            <a:avLst/>
          </a:prstGeom>
          <a:ln cap="flat" w="47625">
            <a:solidFill>
              <a:srgbClr val="776960"/>
            </a:solidFill>
            <a:prstDash val="solid"/>
            <a:headEnd type="none" len="sm" w="sm"/>
            <a:tailEnd type="none" len="sm" w="sm"/>
          </a:ln>
        </p:spPr>
      </p:sp>
      <p:sp>
        <p:nvSpPr>
          <p:cNvPr name="Freeform 27" id="27"/>
          <p:cNvSpPr/>
          <p:nvPr/>
        </p:nvSpPr>
        <p:spPr>
          <a:xfrm flipH="false" flipV="false" rot="0">
            <a:off x="13459010" y="8487728"/>
            <a:ext cx="2827188" cy="2847900"/>
          </a:xfrm>
          <a:custGeom>
            <a:avLst/>
            <a:gdLst/>
            <a:ahLst/>
            <a:cxnLst/>
            <a:rect r="r" b="b" t="t" l="l"/>
            <a:pathLst>
              <a:path h="2847900" w="2827188">
                <a:moveTo>
                  <a:pt x="0" y="0"/>
                </a:moveTo>
                <a:lnTo>
                  <a:pt x="2827188" y="0"/>
                </a:lnTo>
                <a:lnTo>
                  <a:pt x="2827188" y="2847899"/>
                </a:lnTo>
                <a:lnTo>
                  <a:pt x="0" y="28478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28" id="28"/>
          <p:cNvGrpSpPr/>
          <p:nvPr/>
        </p:nvGrpSpPr>
        <p:grpSpPr>
          <a:xfrm rot="0">
            <a:off x="16744950" y="-1543050"/>
            <a:ext cx="3086100" cy="3086100"/>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30" id="3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1" id="31"/>
          <p:cNvGrpSpPr/>
          <p:nvPr/>
        </p:nvGrpSpPr>
        <p:grpSpPr>
          <a:xfrm rot="0">
            <a:off x="11385585" y="9258300"/>
            <a:ext cx="3086100" cy="3086100"/>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33" id="3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34" id="34"/>
          <p:cNvSpPr txBox="true"/>
          <p:nvPr/>
        </p:nvSpPr>
        <p:spPr>
          <a:xfrm rot="0">
            <a:off x="1455773" y="1381125"/>
            <a:ext cx="4602127" cy="1709674"/>
          </a:xfrm>
          <a:prstGeom prst="rect">
            <a:avLst/>
          </a:prstGeom>
        </p:spPr>
        <p:txBody>
          <a:bodyPr anchor="t" rtlCol="false" tIns="0" lIns="0" bIns="0" rIns="0">
            <a:spAutoFit/>
          </a:bodyPr>
          <a:lstStyle/>
          <a:p>
            <a:pPr algn="l">
              <a:lnSpc>
                <a:spcPts val="6470"/>
              </a:lnSpc>
            </a:pPr>
            <a:r>
              <a:rPr lang="en-US" sz="7110">
                <a:solidFill>
                  <a:srgbClr val="3F3F41"/>
                </a:solidFill>
                <a:latin typeface="Inter Bold"/>
                <a:ea typeface="Inter Bold"/>
                <a:cs typeface="Inter Bold"/>
                <a:sym typeface="Inter Bold"/>
              </a:rPr>
              <a:t>Table of Contents</a:t>
            </a:r>
          </a:p>
        </p:txBody>
      </p:sp>
      <p:sp>
        <p:nvSpPr>
          <p:cNvPr name="TextBox 35" id="35"/>
          <p:cNvSpPr txBox="true"/>
          <p:nvPr/>
        </p:nvSpPr>
        <p:spPr>
          <a:xfrm rot="0">
            <a:off x="1889986" y="4107586"/>
            <a:ext cx="3360673" cy="377190"/>
          </a:xfrm>
          <a:prstGeom prst="rect">
            <a:avLst/>
          </a:prstGeom>
        </p:spPr>
        <p:txBody>
          <a:bodyPr anchor="t" rtlCol="false" tIns="0" lIns="0" bIns="0" rIns="0">
            <a:spAutoFit/>
          </a:bodyPr>
          <a:lstStyle/>
          <a:p>
            <a:pPr algn="ctr">
              <a:lnSpc>
                <a:spcPts val="2730"/>
              </a:lnSpc>
            </a:pPr>
            <a:r>
              <a:rPr lang="en-US" sz="3000">
                <a:solidFill>
                  <a:srgbClr val="000000"/>
                </a:solidFill>
                <a:latin typeface="Inter Bold"/>
                <a:ea typeface="Inter Bold"/>
                <a:cs typeface="Inter Bold"/>
                <a:sym typeface="Inter Bold"/>
              </a:rPr>
              <a:t>1.Overview</a:t>
            </a:r>
          </a:p>
        </p:txBody>
      </p:sp>
      <p:sp>
        <p:nvSpPr>
          <p:cNvPr name="TextBox 36" id="36"/>
          <p:cNvSpPr txBox="true"/>
          <p:nvPr/>
        </p:nvSpPr>
        <p:spPr>
          <a:xfrm rot="0">
            <a:off x="2327310" y="5933122"/>
            <a:ext cx="2486025" cy="782955"/>
          </a:xfrm>
          <a:prstGeom prst="rect">
            <a:avLst/>
          </a:prstGeom>
        </p:spPr>
        <p:txBody>
          <a:bodyPr anchor="t" rtlCol="false" tIns="0" lIns="0" bIns="0" rIns="0">
            <a:spAutoFit/>
          </a:bodyPr>
          <a:lstStyle/>
          <a:p>
            <a:pPr algn="ctr">
              <a:lnSpc>
                <a:spcPts val="3060"/>
              </a:lnSpc>
            </a:pPr>
            <a:r>
              <a:rPr lang="en-US" sz="3000">
                <a:solidFill>
                  <a:srgbClr val="000000"/>
                </a:solidFill>
                <a:latin typeface="Inter Bold"/>
                <a:ea typeface="Inter Bold"/>
                <a:cs typeface="Inter Bold"/>
                <a:sym typeface="Inter Bold"/>
              </a:rPr>
              <a:t>4.Strategic Plan #1</a:t>
            </a:r>
          </a:p>
        </p:txBody>
      </p:sp>
      <p:sp>
        <p:nvSpPr>
          <p:cNvPr name="TextBox 37" id="37"/>
          <p:cNvSpPr txBox="true"/>
          <p:nvPr/>
        </p:nvSpPr>
        <p:spPr>
          <a:xfrm rot="0">
            <a:off x="7627973" y="5933122"/>
            <a:ext cx="2486025" cy="782955"/>
          </a:xfrm>
          <a:prstGeom prst="rect">
            <a:avLst/>
          </a:prstGeom>
        </p:spPr>
        <p:txBody>
          <a:bodyPr anchor="t" rtlCol="false" tIns="0" lIns="0" bIns="0" rIns="0">
            <a:spAutoFit/>
          </a:bodyPr>
          <a:lstStyle/>
          <a:p>
            <a:pPr algn="ctr">
              <a:lnSpc>
                <a:spcPts val="3060"/>
              </a:lnSpc>
            </a:pPr>
            <a:r>
              <a:rPr lang="en-US" sz="3000">
                <a:solidFill>
                  <a:srgbClr val="000000"/>
                </a:solidFill>
                <a:latin typeface="Inter Bold"/>
                <a:ea typeface="Inter Bold"/>
                <a:cs typeface="Inter Bold"/>
                <a:sym typeface="Inter Bold"/>
              </a:rPr>
              <a:t>5.Strategic Plan #2</a:t>
            </a:r>
          </a:p>
        </p:txBody>
      </p:sp>
      <p:sp>
        <p:nvSpPr>
          <p:cNvPr name="TextBox 38" id="38"/>
          <p:cNvSpPr txBox="true"/>
          <p:nvPr/>
        </p:nvSpPr>
        <p:spPr>
          <a:xfrm rot="0">
            <a:off x="2327310" y="8076247"/>
            <a:ext cx="2486025" cy="401955"/>
          </a:xfrm>
          <a:prstGeom prst="rect">
            <a:avLst/>
          </a:prstGeom>
        </p:spPr>
        <p:txBody>
          <a:bodyPr anchor="t" rtlCol="false" tIns="0" lIns="0" bIns="0" rIns="0">
            <a:spAutoFit/>
          </a:bodyPr>
          <a:lstStyle/>
          <a:p>
            <a:pPr algn="ctr">
              <a:lnSpc>
                <a:spcPts val="3060"/>
              </a:lnSpc>
            </a:pPr>
            <a:r>
              <a:rPr lang="en-US" sz="3000">
                <a:solidFill>
                  <a:srgbClr val="000000"/>
                </a:solidFill>
                <a:latin typeface="Inter Bold"/>
                <a:ea typeface="Inter Bold"/>
                <a:cs typeface="Inter Bold"/>
                <a:sym typeface="Inter Bold"/>
              </a:rPr>
              <a:t>7.The Team</a:t>
            </a:r>
          </a:p>
        </p:txBody>
      </p:sp>
      <p:sp>
        <p:nvSpPr>
          <p:cNvPr name="TextBox 39" id="39"/>
          <p:cNvSpPr txBox="true"/>
          <p:nvPr/>
        </p:nvSpPr>
        <p:spPr>
          <a:xfrm rot="0">
            <a:off x="12928635" y="5933122"/>
            <a:ext cx="2486025" cy="782955"/>
          </a:xfrm>
          <a:prstGeom prst="rect">
            <a:avLst/>
          </a:prstGeom>
        </p:spPr>
        <p:txBody>
          <a:bodyPr anchor="t" rtlCol="false" tIns="0" lIns="0" bIns="0" rIns="0">
            <a:spAutoFit/>
          </a:bodyPr>
          <a:lstStyle/>
          <a:p>
            <a:pPr algn="ctr">
              <a:lnSpc>
                <a:spcPts val="3060"/>
              </a:lnSpc>
            </a:pPr>
            <a:r>
              <a:rPr lang="en-US" sz="3000">
                <a:solidFill>
                  <a:srgbClr val="000000"/>
                </a:solidFill>
                <a:latin typeface="Inter Bold"/>
                <a:ea typeface="Inter Bold"/>
                <a:cs typeface="Inter Bold"/>
                <a:sym typeface="Inter Bold"/>
              </a:rPr>
              <a:t>6.Strategic Plan #3</a:t>
            </a:r>
          </a:p>
        </p:txBody>
      </p:sp>
      <p:sp>
        <p:nvSpPr>
          <p:cNvPr name="TextBox 40" id="40"/>
          <p:cNvSpPr txBox="true"/>
          <p:nvPr/>
        </p:nvSpPr>
        <p:spPr>
          <a:xfrm rot="0">
            <a:off x="7682325" y="8076247"/>
            <a:ext cx="2923349" cy="401955"/>
          </a:xfrm>
          <a:prstGeom prst="rect">
            <a:avLst/>
          </a:prstGeom>
        </p:spPr>
        <p:txBody>
          <a:bodyPr anchor="t" rtlCol="false" tIns="0" lIns="0" bIns="0" rIns="0">
            <a:spAutoFit/>
          </a:bodyPr>
          <a:lstStyle/>
          <a:p>
            <a:pPr algn="ctr">
              <a:lnSpc>
                <a:spcPts val="3060"/>
              </a:lnSpc>
            </a:pPr>
            <a:r>
              <a:rPr lang="en-US" sz="3000">
                <a:solidFill>
                  <a:srgbClr val="000000"/>
                </a:solidFill>
                <a:latin typeface="Inter Bold"/>
                <a:ea typeface="Inter Bold"/>
                <a:cs typeface="Inter Bold"/>
                <a:sym typeface="Inter Bold"/>
              </a:rPr>
              <a:t>8.Call to Action</a:t>
            </a:r>
          </a:p>
        </p:txBody>
      </p:sp>
      <p:sp>
        <p:nvSpPr>
          <p:cNvPr name="TextBox 41" id="41"/>
          <p:cNvSpPr txBox="true"/>
          <p:nvPr/>
        </p:nvSpPr>
        <p:spPr>
          <a:xfrm rot="0">
            <a:off x="7190649" y="4107586"/>
            <a:ext cx="3360673" cy="720090"/>
          </a:xfrm>
          <a:prstGeom prst="rect">
            <a:avLst/>
          </a:prstGeom>
        </p:spPr>
        <p:txBody>
          <a:bodyPr anchor="t" rtlCol="false" tIns="0" lIns="0" bIns="0" rIns="0">
            <a:spAutoFit/>
          </a:bodyPr>
          <a:lstStyle/>
          <a:p>
            <a:pPr algn="ctr">
              <a:lnSpc>
                <a:spcPts val="2730"/>
              </a:lnSpc>
            </a:pPr>
            <a:r>
              <a:rPr lang="en-US" sz="3000">
                <a:solidFill>
                  <a:srgbClr val="000000"/>
                </a:solidFill>
                <a:latin typeface="Inter Bold"/>
                <a:ea typeface="Inter Bold"/>
                <a:cs typeface="Inter Bold"/>
                <a:sym typeface="Inter Bold"/>
              </a:rPr>
              <a:t>2.Vision and Mission</a:t>
            </a:r>
          </a:p>
        </p:txBody>
      </p:sp>
      <p:sp>
        <p:nvSpPr>
          <p:cNvPr name="TextBox 42" id="42"/>
          <p:cNvSpPr txBox="true"/>
          <p:nvPr/>
        </p:nvSpPr>
        <p:spPr>
          <a:xfrm rot="0">
            <a:off x="12491311" y="4107586"/>
            <a:ext cx="3360673" cy="377190"/>
          </a:xfrm>
          <a:prstGeom prst="rect">
            <a:avLst/>
          </a:prstGeom>
        </p:spPr>
        <p:txBody>
          <a:bodyPr anchor="t" rtlCol="false" tIns="0" lIns="0" bIns="0" rIns="0">
            <a:spAutoFit/>
          </a:bodyPr>
          <a:lstStyle/>
          <a:p>
            <a:pPr algn="ctr">
              <a:lnSpc>
                <a:spcPts val="2730"/>
              </a:lnSpc>
            </a:pPr>
            <a:r>
              <a:rPr lang="en-US" sz="3000">
                <a:solidFill>
                  <a:srgbClr val="000000"/>
                </a:solidFill>
                <a:latin typeface="Inter Bold"/>
                <a:ea typeface="Inter Bold"/>
                <a:cs typeface="Inter Bold"/>
                <a:sym typeface="Inter Bold"/>
              </a:rPr>
              <a:t>3.Core Values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1594220" y="1799094"/>
            <a:ext cx="7549780" cy="7364573"/>
            <a:chOff x="0" y="0"/>
            <a:chExt cx="10066373" cy="9819431"/>
          </a:xfrm>
        </p:grpSpPr>
        <p:pic>
          <p:nvPicPr>
            <p:cNvPr name="Picture 3" id="3"/>
            <p:cNvPicPr>
              <a:picLocks noChangeAspect="true"/>
            </p:cNvPicPr>
            <p:nvPr/>
          </p:nvPicPr>
          <p:blipFill>
            <a:blip r:embed="rId2"/>
            <a:srcRect l="0" t="9839" r="0" b="24273"/>
            <a:stretch>
              <a:fillRect/>
            </a:stretch>
          </p:blipFill>
          <p:spPr>
            <a:xfrm flipH="false" flipV="false">
              <a:off x="0" y="0"/>
              <a:ext cx="10066373" cy="4427115"/>
            </a:xfrm>
            <a:prstGeom prst="rect">
              <a:avLst/>
            </a:prstGeom>
          </p:spPr>
        </p:pic>
        <p:pic>
          <p:nvPicPr>
            <p:cNvPr name="Picture 4" id="4"/>
            <p:cNvPicPr>
              <a:picLocks noChangeAspect="true"/>
            </p:cNvPicPr>
            <p:nvPr/>
          </p:nvPicPr>
          <p:blipFill>
            <a:blip r:embed="rId3"/>
            <a:srcRect l="0" t="16994" r="0" b="16994"/>
            <a:stretch>
              <a:fillRect/>
            </a:stretch>
          </p:blipFill>
          <p:spPr>
            <a:xfrm flipH="false" flipV="false">
              <a:off x="0" y="5392315"/>
              <a:ext cx="10066373" cy="4427115"/>
            </a:xfrm>
            <a:prstGeom prst="rect">
              <a:avLst/>
            </a:prstGeom>
          </p:spPr>
        </p:pic>
      </p:grpSp>
      <p:sp>
        <p:nvSpPr>
          <p:cNvPr name="AutoShape 5" id="5"/>
          <p:cNvSpPr/>
          <p:nvPr/>
        </p:nvSpPr>
        <p:spPr>
          <a:xfrm rot="0">
            <a:off x="10257036" y="3250118"/>
            <a:ext cx="6521547" cy="0"/>
          </a:xfrm>
          <a:prstGeom prst="line">
            <a:avLst/>
          </a:prstGeom>
          <a:ln cap="flat" w="47625">
            <a:solidFill>
              <a:srgbClr val="3D5454"/>
            </a:solidFill>
            <a:prstDash val="solid"/>
            <a:headEnd type="none" len="sm" w="sm"/>
            <a:tailEnd type="none" len="sm" w="sm"/>
          </a:ln>
        </p:spPr>
      </p:sp>
      <p:sp>
        <p:nvSpPr>
          <p:cNvPr name="Freeform 6" id="6"/>
          <p:cNvSpPr/>
          <p:nvPr/>
        </p:nvSpPr>
        <p:spPr>
          <a:xfrm flipH="false" flipV="false" rot="0">
            <a:off x="16313474" y="8825787"/>
            <a:ext cx="2827188" cy="2847900"/>
          </a:xfrm>
          <a:custGeom>
            <a:avLst/>
            <a:gdLst/>
            <a:ahLst/>
            <a:cxnLst/>
            <a:rect r="r" b="b" t="t" l="l"/>
            <a:pathLst>
              <a:path h="2847900" w="2827188">
                <a:moveTo>
                  <a:pt x="0" y="0"/>
                </a:moveTo>
                <a:lnTo>
                  <a:pt x="2827187" y="0"/>
                </a:lnTo>
                <a:lnTo>
                  <a:pt x="2827187" y="2847899"/>
                </a:lnTo>
                <a:lnTo>
                  <a:pt x="0" y="28478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158156" y="-1938300"/>
            <a:ext cx="2827188" cy="2847900"/>
          </a:xfrm>
          <a:custGeom>
            <a:avLst/>
            <a:gdLst/>
            <a:ahLst/>
            <a:cxnLst/>
            <a:rect r="r" b="b" t="t" l="l"/>
            <a:pathLst>
              <a:path h="2847900" w="2827188">
                <a:moveTo>
                  <a:pt x="0" y="0"/>
                </a:moveTo>
                <a:lnTo>
                  <a:pt x="2827188" y="0"/>
                </a:lnTo>
                <a:lnTo>
                  <a:pt x="2827188" y="2847900"/>
                </a:lnTo>
                <a:lnTo>
                  <a:pt x="0" y="28479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14173200" y="9258300"/>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alpha val="55686"/>
                </a:srgbClr>
              </a:solidFill>
              <a:prstDash val="solid"/>
              <a:miter/>
            </a:ln>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514350" y="-514350"/>
            <a:ext cx="3086100" cy="30861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alpha val="55686"/>
                </a:srgbClr>
              </a:solidFill>
              <a:prstDash val="solid"/>
              <a:miter/>
            </a:ln>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10257036" y="1989594"/>
            <a:ext cx="4602127" cy="890524"/>
          </a:xfrm>
          <a:prstGeom prst="rect">
            <a:avLst/>
          </a:prstGeom>
        </p:spPr>
        <p:txBody>
          <a:bodyPr anchor="t" rtlCol="false" tIns="0" lIns="0" bIns="0" rIns="0">
            <a:spAutoFit/>
          </a:bodyPr>
          <a:lstStyle/>
          <a:p>
            <a:pPr algn="l">
              <a:lnSpc>
                <a:spcPts val="6470"/>
              </a:lnSpc>
            </a:pPr>
            <a:r>
              <a:rPr lang="en-US" sz="7110">
                <a:solidFill>
                  <a:srgbClr val="3F3F41"/>
                </a:solidFill>
                <a:latin typeface="Inter Bold"/>
                <a:ea typeface="Inter Bold"/>
                <a:cs typeface="Inter Bold"/>
                <a:sym typeface="Inter Bold"/>
              </a:rPr>
              <a:t>Overview</a:t>
            </a:r>
          </a:p>
        </p:txBody>
      </p:sp>
      <p:sp>
        <p:nvSpPr>
          <p:cNvPr name="TextBox 15" id="15"/>
          <p:cNvSpPr txBox="true"/>
          <p:nvPr/>
        </p:nvSpPr>
        <p:spPr>
          <a:xfrm rot="0">
            <a:off x="10257036" y="4146520"/>
            <a:ext cx="6521547" cy="1765880"/>
          </a:xfrm>
          <a:prstGeom prst="rect">
            <a:avLst/>
          </a:prstGeom>
        </p:spPr>
        <p:txBody>
          <a:bodyPr anchor="t" rtlCol="false" tIns="0" lIns="0" bIns="0" rIns="0">
            <a:spAutoFit/>
          </a:bodyPr>
          <a:lstStyle/>
          <a:p>
            <a:pPr algn="l">
              <a:lnSpc>
                <a:spcPts val="3518"/>
              </a:lnSpc>
            </a:pPr>
            <a:r>
              <a:rPr lang="en-US" sz="2956">
                <a:solidFill>
                  <a:srgbClr val="3F3F41"/>
                </a:solidFill>
                <a:latin typeface="Inter"/>
                <a:ea typeface="Inter"/>
                <a:cs typeface="Inter"/>
                <a:sym typeface="Inter"/>
              </a:rPr>
              <a:t>It began in 2008 with the concept that every household should have a viable source of diversified income to be a viable community supporter.</a:t>
            </a:r>
          </a:p>
        </p:txBody>
      </p:sp>
      <p:sp>
        <p:nvSpPr>
          <p:cNvPr name="TextBox 16" id="16"/>
          <p:cNvSpPr txBox="true"/>
          <p:nvPr/>
        </p:nvSpPr>
        <p:spPr>
          <a:xfrm rot="0">
            <a:off x="10257036" y="6274350"/>
            <a:ext cx="6658938" cy="1765880"/>
          </a:xfrm>
          <a:prstGeom prst="rect">
            <a:avLst/>
          </a:prstGeom>
        </p:spPr>
        <p:txBody>
          <a:bodyPr anchor="t" rtlCol="false" tIns="0" lIns="0" bIns="0" rIns="0">
            <a:spAutoFit/>
          </a:bodyPr>
          <a:lstStyle/>
          <a:p>
            <a:pPr algn="l">
              <a:lnSpc>
                <a:spcPts val="3518"/>
              </a:lnSpc>
            </a:pPr>
            <a:r>
              <a:rPr lang="en-US" sz="2956">
                <a:solidFill>
                  <a:srgbClr val="3F3F41"/>
                </a:solidFill>
                <a:latin typeface="Inter"/>
                <a:ea typeface="Inter"/>
                <a:cs typeface="Inter"/>
                <a:sym typeface="Inter"/>
              </a:rPr>
              <a:t>What began as a concept has now emerged as the </a:t>
            </a:r>
            <a:r>
              <a:rPr lang="en-US" sz="2956">
                <a:solidFill>
                  <a:srgbClr val="DA2328"/>
                </a:solidFill>
                <a:latin typeface="Inter"/>
                <a:ea typeface="Inter"/>
                <a:cs typeface="Inter"/>
                <a:sym typeface="Inter"/>
              </a:rPr>
              <a:t>Entrepreneur Infusion</a:t>
            </a:r>
            <a:r>
              <a:rPr lang="en-US" sz="2956">
                <a:solidFill>
                  <a:srgbClr val="DA2328"/>
                </a:solidFill>
                <a:latin typeface="Inter Italics"/>
                <a:ea typeface="Inter Italics"/>
                <a:cs typeface="Inter Italics"/>
                <a:sym typeface="Inter Italics"/>
              </a:rPr>
              <a:t> </a:t>
            </a:r>
            <a:r>
              <a:rPr lang="en-US" sz="2956">
                <a:solidFill>
                  <a:srgbClr val="3F3F41"/>
                </a:solidFill>
                <a:latin typeface="Inter"/>
                <a:ea typeface="Inter"/>
                <a:cs typeface="Inter"/>
                <a:sym typeface="Inter"/>
              </a:rPr>
              <a:t>for community improvement through small businesses.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9144000" y="425953"/>
            <a:ext cx="3086100" cy="308610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533056" y="7715250"/>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333360" y="0"/>
            <a:ext cx="6085646" cy="10287000"/>
            <a:chOff x="0" y="0"/>
            <a:chExt cx="8114195" cy="13716000"/>
          </a:xfrm>
        </p:grpSpPr>
        <p:pic>
          <p:nvPicPr>
            <p:cNvPr name="Picture 9" id="9"/>
            <p:cNvPicPr>
              <a:picLocks noChangeAspect="true"/>
            </p:cNvPicPr>
            <p:nvPr/>
          </p:nvPicPr>
          <p:blipFill>
            <a:blip r:embed="rId2"/>
            <a:srcRect l="61646" t="0" r="5077" b="0"/>
            <a:stretch>
              <a:fillRect/>
            </a:stretch>
          </p:blipFill>
          <p:spPr>
            <a:xfrm flipH="false" flipV="false">
              <a:off x="0" y="0"/>
              <a:ext cx="8114195" cy="13716000"/>
            </a:xfrm>
            <a:prstGeom prst="rect">
              <a:avLst/>
            </a:prstGeom>
          </p:spPr>
        </p:pic>
      </p:grpSp>
      <p:sp>
        <p:nvSpPr>
          <p:cNvPr name="TextBox 10" id="10"/>
          <p:cNvSpPr txBox="true"/>
          <p:nvPr/>
        </p:nvSpPr>
        <p:spPr>
          <a:xfrm rot="0">
            <a:off x="605296" y="1219200"/>
            <a:ext cx="5417688" cy="890524"/>
          </a:xfrm>
          <a:prstGeom prst="rect">
            <a:avLst/>
          </a:prstGeom>
        </p:spPr>
        <p:txBody>
          <a:bodyPr anchor="t" rtlCol="false" tIns="0" lIns="0" bIns="0" rIns="0">
            <a:spAutoFit/>
          </a:bodyPr>
          <a:lstStyle/>
          <a:p>
            <a:pPr algn="l">
              <a:lnSpc>
                <a:spcPts val="6470"/>
              </a:lnSpc>
            </a:pPr>
            <a:r>
              <a:rPr lang="en-US" sz="7110">
                <a:solidFill>
                  <a:srgbClr val="3F3F41"/>
                </a:solidFill>
                <a:latin typeface="Inter Bold"/>
                <a:ea typeface="Inter Bold"/>
                <a:cs typeface="Inter Bold"/>
                <a:sym typeface="Inter Bold"/>
              </a:rPr>
              <a:t>The Mission</a:t>
            </a:r>
          </a:p>
        </p:txBody>
      </p:sp>
      <p:sp>
        <p:nvSpPr>
          <p:cNvPr name="TextBox 11" id="11"/>
          <p:cNvSpPr txBox="true"/>
          <p:nvPr/>
        </p:nvSpPr>
        <p:spPr>
          <a:xfrm rot="0">
            <a:off x="1590602" y="2350980"/>
            <a:ext cx="7569152" cy="2642180"/>
          </a:xfrm>
          <a:prstGeom prst="rect">
            <a:avLst/>
          </a:prstGeom>
        </p:spPr>
        <p:txBody>
          <a:bodyPr anchor="t" rtlCol="false" tIns="0" lIns="0" bIns="0" rIns="0">
            <a:spAutoFit/>
          </a:bodyPr>
          <a:lstStyle/>
          <a:p>
            <a:pPr algn="l">
              <a:lnSpc>
                <a:spcPts val="3518"/>
              </a:lnSpc>
            </a:pPr>
            <a:r>
              <a:rPr lang="en-US" sz="2956">
                <a:solidFill>
                  <a:srgbClr val="3F3F41"/>
                </a:solidFill>
                <a:latin typeface="Inter"/>
                <a:ea typeface="Inter"/>
                <a:cs typeface="Inter"/>
                <a:sym typeface="Inter"/>
              </a:rPr>
              <a:t>To empower underprivileged and underserved small and home-based entrepreneurs with the necessary training and resources to thrive in a constantly changing technological and commercial landscape.</a:t>
            </a:r>
          </a:p>
        </p:txBody>
      </p:sp>
      <p:sp>
        <p:nvSpPr>
          <p:cNvPr name="Freeform 12" id="12"/>
          <p:cNvSpPr/>
          <p:nvPr/>
        </p:nvSpPr>
        <p:spPr>
          <a:xfrm flipH="false" flipV="false" rot="0">
            <a:off x="15394137" y="8863050"/>
            <a:ext cx="2827188" cy="2847900"/>
          </a:xfrm>
          <a:custGeom>
            <a:avLst/>
            <a:gdLst/>
            <a:ahLst/>
            <a:cxnLst/>
            <a:rect r="r" b="b" t="t" l="l"/>
            <a:pathLst>
              <a:path h="2847900" w="2827188">
                <a:moveTo>
                  <a:pt x="0" y="0"/>
                </a:moveTo>
                <a:lnTo>
                  <a:pt x="2827188" y="0"/>
                </a:lnTo>
                <a:lnTo>
                  <a:pt x="2827188" y="2847900"/>
                </a:lnTo>
                <a:lnTo>
                  <a:pt x="0" y="28479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8707587" y="-1097972"/>
            <a:ext cx="2827188" cy="2847900"/>
          </a:xfrm>
          <a:custGeom>
            <a:avLst/>
            <a:gdLst/>
            <a:ahLst/>
            <a:cxnLst/>
            <a:rect r="r" b="b" t="t" l="l"/>
            <a:pathLst>
              <a:path h="2847900" w="2827188">
                <a:moveTo>
                  <a:pt x="0" y="0"/>
                </a:moveTo>
                <a:lnTo>
                  <a:pt x="2827188" y="0"/>
                </a:lnTo>
                <a:lnTo>
                  <a:pt x="2827188" y="2847900"/>
                </a:lnTo>
                <a:lnTo>
                  <a:pt x="0" y="28479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2901967" y="6024556"/>
            <a:ext cx="6242033" cy="890524"/>
          </a:xfrm>
          <a:prstGeom prst="rect">
            <a:avLst/>
          </a:prstGeom>
        </p:spPr>
        <p:txBody>
          <a:bodyPr anchor="t" rtlCol="false" tIns="0" lIns="0" bIns="0" rIns="0">
            <a:spAutoFit/>
          </a:bodyPr>
          <a:lstStyle/>
          <a:p>
            <a:pPr algn="l">
              <a:lnSpc>
                <a:spcPts val="6470"/>
              </a:lnSpc>
            </a:pPr>
            <a:r>
              <a:rPr lang="en-US" sz="7110">
                <a:solidFill>
                  <a:srgbClr val="3F3F41"/>
                </a:solidFill>
                <a:latin typeface="Inter Bold"/>
                <a:ea typeface="Inter Bold"/>
                <a:cs typeface="Inter Bold"/>
                <a:sym typeface="Inter Bold"/>
              </a:rPr>
              <a:t>to Our Vision</a:t>
            </a:r>
          </a:p>
        </p:txBody>
      </p:sp>
      <p:sp>
        <p:nvSpPr>
          <p:cNvPr name="TextBox 15" id="15"/>
          <p:cNvSpPr txBox="true"/>
          <p:nvPr/>
        </p:nvSpPr>
        <p:spPr>
          <a:xfrm rot="0">
            <a:off x="1590602" y="7054270"/>
            <a:ext cx="8290453" cy="2642180"/>
          </a:xfrm>
          <a:prstGeom prst="rect">
            <a:avLst/>
          </a:prstGeom>
        </p:spPr>
        <p:txBody>
          <a:bodyPr anchor="t" rtlCol="false" tIns="0" lIns="0" bIns="0" rIns="0">
            <a:spAutoFit/>
          </a:bodyPr>
          <a:lstStyle/>
          <a:p>
            <a:pPr algn="l">
              <a:lnSpc>
                <a:spcPts val="3518"/>
              </a:lnSpc>
            </a:pPr>
            <a:r>
              <a:rPr lang="en-US" sz="2956">
                <a:solidFill>
                  <a:srgbClr val="3F3F41"/>
                </a:solidFill>
                <a:latin typeface="Inter"/>
                <a:ea typeface="Inter"/>
                <a:cs typeface="Inter"/>
                <a:sym typeface="Inter"/>
              </a:rPr>
              <a:t>The interaction of empowerment between entrepreneurs and their community involvement generates a synergy of resilience, which nurtures growth, inclusion, and collective success of economic empowerment within that community.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339287"/>
            <a:chOff x="0" y="0"/>
            <a:chExt cx="24384000" cy="7119050"/>
          </a:xfrm>
        </p:grpSpPr>
        <p:pic>
          <p:nvPicPr>
            <p:cNvPr name="Picture 3" id="3"/>
            <p:cNvPicPr>
              <a:picLocks noChangeAspect="true"/>
            </p:cNvPicPr>
            <p:nvPr/>
          </p:nvPicPr>
          <p:blipFill>
            <a:blip r:embed="rId2"/>
            <a:srcRect l="0" t="16502" r="0" b="39704"/>
            <a:stretch>
              <a:fillRect/>
            </a:stretch>
          </p:blipFill>
          <p:spPr>
            <a:xfrm flipH="false" flipV="false">
              <a:off x="0" y="0"/>
              <a:ext cx="24384000" cy="7119050"/>
            </a:xfrm>
            <a:prstGeom prst="rect">
              <a:avLst/>
            </a:prstGeom>
          </p:spPr>
        </p:pic>
      </p:grpSp>
      <p:grpSp>
        <p:nvGrpSpPr>
          <p:cNvPr name="Group 4" id="4"/>
          <p:cNvGrpSpPr/>
          <p:nvPr/>
        </p:nvGrpSpPr>
        <p:grpSpPr>
          <a:xfrm rot="0">
            <a:off x="15415166" y="3552317"/>
            <a:ext cx="3086100" cy="308610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6" id="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6276247" y="4700117"/>
            <a:ext cx="2827188" cy="2847900"/>
          </a:xfrm>
          <a:custGeom>
            <a:avLst/>
            <a:gdLst/>
            <a:ahLst/>
            <a:cxnLst/>
            <a:rect r="r" b="b" t="t" l="l"/>
            <a:pathLst>
              <a:path h="2847900" w="2827188">
                <a:moveTo>
                  <a:pt x="0" y="0"/>
                </a:moveTo>
                <a:lnTo>
                  <a:pt x="2827187" y="0"/>
                </a:lnTo>
                <a:lnTo>
                  <a:pt x="2827187" y="2847900"/>
                </a:lnTo>
                <a:lnTo>
                  <a:pt x="0" y="28479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798488" y="8102344"/>
            <a:ext cx="2827188" cy="2847900"/>
          </a:xfrm>
          <a:custGeom>
            <a:avLst/>
            <a:gdLst/>
            <a:ahLst/>
            <a:cxnLst/>
            <a:rect r="r" b="b" t="t" l="l"/>
            <a:pathLst>
              <a:path h="2847900" w="2827188">
                <a:moveTo>
                  <a:pt x="0" y="0"/>
                </a:moveTo>
                <a:lnTo>
                  <a:pt x="2827188" y="0"/>
                </a:lnTo>
                <a:lnTo>
                  <a:pt x="2827188" y="2847900"/>
                </a:lnTo>
                <a:lnTo>
                  <a:pt x="0" y="28479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5881662" y="7442154"/>
            <a:ext cx="1447822" cy="812590"/>
          </a:xfrm>
          <a:custGeom>
            <a:avLst/>
            <a:gdLst/>
            <a:ahLst/>
            <a:cxnLst/>
            <a:rect r="r" b="b" t="t" l="l"/>
            <a:pathLst>
              <a:path h="812590" w="1447822">
                <a:moveTo>
                  <a:pt x="0" y="0"/>
                </a:moveTo>
                <a:lnTo>
                  <a:pt x="1447822" y="0"/>
                </a:lnTo>
                <a:lnTo>
                  <a:pt x="1447822" y="812590"/>
                </a:lnTo>
                <a:lnTo>
                  <a:pt x="0" y="8125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08386" y="5561410"/>
            <a:ext cx="10398104" cy="1554227"/>
          </a:xfrm>
          <a:prstGeom prst="rect">
            <a:avLst/>
          </a:prstGeom>
        </p:spPr>
        <p:txBody>
          <a:bodyPr anchor="t" rtlCol="false" tIns="0" lIns="0" bIns="0" rIns="0">
            <a:spAutoFit/>
          </a:bodyPr>
          <a:lstStyle/>
          <a:p>
            <a:pPr algn="l">
              <a:lnSpc>
                <a:spcPts val="5924"/>
              </a:lnSpc>
            </a:pPr>
            <a:r>
              <a:rPr lang="en-US" sz="6510">
                <a:solidFill>
                  <a:srgbClr val="3F3F41"/>
                </a:solidFill>
                <a:latin typeface="Inter Bold"/>
                <a:ea typeface="Inter Bold"/>
                <a:cs typeface="Inter Bold"/>
                <a:sym typeface="Inter Bold"/>
              </a:rPr>
              <a:t>Our Core Values &amp; Guiding Principles</a:t>
            </a:r>
          </a:p>
        </p:txBody>
      </p:sp>
      <p:sp>
        <p:nvSpPr>
          <p:cNvPr name="TextBox 11" id="11"/>
          <p:cNvSpPr txBox="true"/>
          <p:nvPr/>
        </p:nvSpPr>
        <p:spPr>
          <a:xfrm rot="0">
            <a:off x="1949401" y="8750228"/>
            <a:ext cx="13465764" cy="1536772"/>
          </a:xfrm>
          <a:prstGeom prst="rect">
            <a:avLst/>
          </a:prstGeom>
        </p:spPr>
        <p:txBody>
          <a:bodyPr anchor="t" rtlCol="false" tIns="0" lIns="0" bIns="0" rIns="0">
            <a:spAutoFit/>
          </a:bodyPr>
          <a:lstStyle/>
          <a:p>
            <a:pPr algn="l">
              <a:lnSpc>
                <a:spcPts val="3042"/>
              </a:lnSpc>
            </a:pPr>
            <a:r>
              <a:rPr lang="en-US" sz="2556">
                <a:solidFill>
                  <a:srgbClr val="3F3F41"/>
                </a:solidFill>
                <a:latin typeface="Inter"/>
                <a:ea typeface="Inter"/>
                <a:cs typeface="Inter"/>
                <a:sym typeface="Inter"/>
              </a:rPr>
              <a:t>Our Core Values intertwined with our Guiding Principles of responsibility and accountability impact our entrepreneurs and their communities.  We hold firm to the belief that all humankind is unique in its creativity and unified as a community through its contribution.</a:t>
            </a:r>
          </a:p>
        </p:txBody>
      </p:sp>
      <p:sp>
        <p:nvSpPr>
          <p:cNvPr name="TextBox 12" id="12"/>
          <p:cNvSpPr txBox="true"/>
          <p:nvPr/>
        </p:nvSpPr>
        <p:spPr>
          <a:xfrm rot="0">
            <a:off x="12572578" y="7372811"/>
            <a:ext cx="4232324" cy="451430"/>
          </a:xfrm>
          <a:prstGeom prst="rect">
            <a:avLst/>
          </a:prstGeom>
        </p:spPr>
        <p:txBody>
          <a:bodyPr anchor="t" rtlCol="false" tIns="0" lIns="0" bIns="0" rIns="0">
            <a:spAutoFit/>
          </a:bodyPr>
          <a:lstStyle/>
          <a:p>
            <a:pPr algn="l" marL="638410" indent="-319205" lvl="1">
              <a:lnSpc>
                <a:spcPts val="3518"/>
              </a:lnSpc>
              <a:buFont typeface="Arial"/>
              <a:buChar char="•"/>
            </a:pPr>
            <a:r>
              <a:rPr lang="en-US" sz="2956">
                <a:solidFill>
                  <a:srgbClr val="3F3F41"/>
                </a:solidFill>
                <a:latin typeface="Inter"/>
                <a:ea typeface="Inter"/>
                <a:cs typeface="Inter"/>
                <a:sym typeface="Inter"/>
              </a:rPr>
              <a:t>Charity</a:t>
            </a:r>
          </a:p>
        </p:txBody>
      </p:sp>
      <p:sp>
        <p:nvSpPr>
          <p:cNvPr name="TextBox 13" id="13"/>
          <p:cNvSpPr txBox="true"/>
          <p:nvPr/>
        </p:nvSpPr>
        <p:spPr>
          <a:xfrm rot="0">
            <a:off x="1949401" y="7344236"/>
            <a:ext cx="4232324" cy="451430"/>
          </a:xfrm>
          <a:prstGeom prst="rect">
            <a:avLst/>
          </a:prstGeom>
        </p:spPr>
        <p:txBody>
          <a:bodyPr anchor="t" rtlCol="false" tIns="0" lIns="0" bIns="0" rIns="0">
            <a:spAutoFit/>
          </a:bodyPr>
          <a:lstStyle/>
          <a:p>
            <a:pPr algn="l" marL="638410" indent="-319205" lvl="1">
              <a:lnSpc>
                <a:spcPts val="3518"/>
              </a:lnSpc>
              <a:buFont typeface="Arial"/>
              <a:buChar char="•"/>
            </a:pPr>
            <a:r>
              <a:rPr lang="en-US" sz="2956">
                <a:solidFill>
                  <a:srgbClr val="3F3F41"/>
                </a:solidFill>
                <a:latin typeface="Inter"/>
                <a:ea typeface="Inter"/>
                <a:cs typeface="Inter"/>
                <a:sym typeface="Inter"/>
              </a:rPr>
              <a:t>Compassion</a:t>
            </a:r>
          </a:p>
        </p:txBody>
      </p:sp>
      <p:sp>
        <p:nvSpPr>
          <p:cNvPr name="TextBox 14" id="14"/>
          <p:cNvSpPr txBox="true"/>
          <p:nvPr/>
        </p:nvSpPr>
        <p:spPr>
          <a:xfrm rot="0">
            <a:off x="7474358" y="7435017"/>
            <a:ext cx="4232324" cy="451430"/>
          </a:xfrm>
          <a:prstGeom prst="rect">
            <a:avLst/>
          </a:prstGeom>
        </p:spPr>
        <p:txBody>
          <a:bodyPr anchor="t" rtlCol="false" tIns="0" lIns="0" bIns="0" rIns="0">
            <a:spAutoFit/>
          </a:bodyPr>
          <a:lstStyle/>
          <a:p>
            <a:pPr algn="l" marL="638410" indent="-319205" lvl="1">
              <a:lnSpc>
                <a:spcPts val="3518"/>
              </a:lnSpc>
              <a:buFont typeface="Arial"/>
              <a:buChar char="•"/>
            </a:pPr>
            <a:r>
              <a:rPr lang="en-US" sz="2956">
                <a:solidFill>
                  <a:srgbClr val="3F3F41"/>
                </a:solidFill>
                <a:latin typeface="Inter"/>
                <a:ea typeface="Inter"/>
                <a:cs typeface="Inter"/>
                <a:sym typeface="Inter"/>
              </a:rPr>
              <a:t>Empathy</a:t>
            </a:r>
          </a:p>
        </p:txBody>
      </p:sp>
      <p:sp>
        <p:nvSpPr>
          <p:cNvPr name="TextBox 15" id="15"/>
          <p:cNvSpPr txBox="true"/>
          <p:nvPr/>
        </p:nvSpPr>
        <p:spPr>
          <a:xfrm rot="0">
            <a:off x="7892287" y="8024267"/>
            <a:ext cx="4232324" cy="451430"/>
          </a:xfrm>
          <a:prstGeom prst="rect">
            <a:avLst/>
          </a:prstGeom>
        </p:spPr>
        <p:txBody>
          <a:bodyPr anchor="t" rtlCol="false" tIns="0" lIns="0" bIns="0" rIns="0">
            <a:spAutoFit/>
          </a:bodyPr>
          <a:lstStyle/>
          <a:p>
            <a:pPr algn="l" marL="638410" indent="-319205" lvl="1">
              <a:lnSpc>
                <a:spcPts val="3518"/>
              </a:lnSpc>
              <a:buFont typeface="Arial"/>
              <a:buChar char="•"/>
            </a:pPr>
            <a:r>
              <a:rPr lang="en-US" sz="2956">
                <a:solidFill>
                  <a:srgbClr val="3F3F41"/>
                </a:solidFill>
                <a:latin typeface="Inter"/>
                <a:ea typeface="Inter"/>
                <a:cs typeface="Inter"/>
                <a:sym typeface="Inter"/>
              </a:rPr>
              <a:t>Accountability</a:t>
            </a:r>
          </a:p>
        </p:txBody>
      </p:sp>
      <p:sp>
        <p:nvSpPr>
          <p:cNvPr name="TextBox 16" id="16"/>
          <p:cNvSpPr txBox="true"/>
          <p:nvPr/>
        </p:nvSpPr>
        <p:spPr>
          <a:xfrm rot="0">
            <a:off x="3242035" y="7924547"/>
            <a:ext cx="4232324" cy="451430"/>
          </a:xfrm>
          <a:prstGeom prst="rect">
            <a:avLst/>
          </a:prstGeom>
        </p:spPr>
        <p:txBody>
          <a:bodyPr anchor="t" rtlCol="false" tIns="0" lIns="0" bIns="0" rIns="0">
            <a:spAutoFit/>
          </a:bodyPr>
          <a:lstStyle/>
          <a:p>
            <a:pPr algn="l" marL="638410" indent="-319205" lvl="1">
              <a:lnSpc>
                <a:spcPts val="3518"/>
              </a:lnSpc>
              <a:buFont typeface="Arial"/>
              <a:buChar char="•"/>
            </a:pPr>
            <a:r>
              <a:rPr lang="en-US" sz="2956">
                <a:solidFill>
                  <a:srgbClr val="3F3F41"/>
                </a:solidFill>
                <a:latin typeface="Inter"/>
                <a:ea typeface="Inter"/>
                <a:cs typeface="Inter"/>
                <a:sym typeface="Inter"/>
              </a:rPr>
              <a:t>Responsibility</a:t>
            </a:r>
          </a:p>
        </p:txBody>
      </p:sp>
      <p:sp>
        <p:nvSpPr>
          <p:cNvPr name="Freeform 17" id="17"/>
          <p:cNvSpPr/>
          <p:nvPr/>
        </p:nvSpPr>
        <p:spPr>
          <a:xfrm flipH="false" flipV="true" rot="0">
            <a:off x="11404597" y="7665495"/>
            <a:ext cx="1167981" cy="655529"/>
          </a:xfrm>
          <a:custGeom>
            <a:avLst/>
            <a:gdLst/>
            <a:ahLst/>
            <a:cxnLst/>
            <a:rect r="r" b="b" t="t" l="l"/>
            <a:pathLst>
              <a:path h="655529" w="1167981">
                <a:moveTo>
                  <a:pt x="0" y="655529"/>
                </a:moveTo>
                <a:lnTo>
                  <a:pt x="1167981" y="655529"/>
                </a:lnTo>
                <a:lnTo>
                  <a:pt x="1167981" y="0"/>
                </a:lnTo>
                <a:lnTo>
                  <a:pt x="0" y="0"/>
                </a:lnTo>
                <a:lnTo>
                  <a:pt x="0" y="655529"/>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0" y="0"/>
            <a:ext cx="2486025" cy="10287000"/>
            <a:chOff x="0" y="0"/>
            <a:chExt cx="654756" cy="2709333"/>
          </a:xfrm>
        </p:grpSpPr>
        <p:sp>
          <p:nvSpPr>
            <p:cNvPr name="Freeform 3" id="3"/>
            <p:cNvSpPr/>
            <p:nvPr/>
          </p:nvSpPr>
          <p:spPr>
            <a:xfrm flipH="false" flipV="false" rot="0">
              <a:off x="0" y="0"/>
              <a:ext cx="654756" cy="2709333"/>
            </a:xfrm>
            <a:custGeom>
              <a:avLst/>
              <a:gdLst/>
              <a:ahLst/>
              <a:cxnLst/>
              <a:rect r="r" b="b" t="t" l="l"/>
              <a:pathLst>
                <a:path h="2709333" w="654756">
                  <a:moveTo>
                    <a:pt x="0" y="0"/>
                  </a:moveTo>
                  <a:lnTo>
                    <a:pt x="654756" y="0"/>
                  </a:lnTo>
                  <a:lnTo>
                    <a:pt x="654756" y="2709333"/>
                  </a:lnTo>
                  <a:lnTo>
                    <a:pt x="0" y="2709333"/>
                  </a:lnTo>
                  <a:close/>
                </a:path>
              </a:pathLst>
            </a:custGeom>
            <a:solidFill>
              <a:srgbClr val="3F3F41"/>
            </a:solidFill>
          </p:spPr>
        </p:sp>
        <p:sp>
          <p:nvSpPr>
            <p:cNvPr name="TextBox 4" id="4"/>
            <p:cNvSpPr txBox="true"/>
            <p:nvPr/>
          </p:nvSpPr>
          <p:spPr>
            <a:xfrm>
              <a:off x="0" y="-38100"/>
              <a:ext cx="654756" cy="2747433"/>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3751045" y="2138972"/>
            <a:ext cx="5417688" cy="1945697"/>
          </a:xfrm>
          <a:prstGeom prst="rect">
            <a:avLst/>
          </a:prstGeom>
        </p:spPr>
        <p:txBody>
          <a:bodyPr anchor="t" rtlCol="false" tIns="0" lIns="0" bIns="0" rIns="0">
            <a:spAutoFit/>
          </a:bodyPr>
          <a:lstStyle/>
          <a:p>
            <a:pPr algn="l">
              <a:lnSpc>
                <a:spcPts val="7536"/>
              </a:lnSpc>
            </a:pPr>
            <a:r>
              <a:rPr lang="en-US" sz="7110">
                <a:solidFill>
                  <a:srgbClr val="3F3F41"/>
                </a:solidFill>
                <a:latin typeface="Inter Bold"/>
                <a:ea typeface="Inter Bold"/>
                <a:cs typeface="Inter Bold"/>
                <a:sym typeface="Inter Bold"/>
              </a:rPr>
              <a:t>Strategic Plan #1</a:t>
            </a:r>
          </a:p>
        </p:txBody>
      </p:sp>
      <p:sp>
        <p:nvSpPr>
          <p:cNvPr name="TextBox 6" id="6"/>
          <p:cNvSpPr txBox="true"/>
          <p:nvPr/>
        </p:nvSpPr>
        <p:spPr>
          <a:xfrm rot="0">
            <a:off x="3751045" y="4540067"/>
            <a:ext cx="5692872" cy="889580"/>
          </a:xfrm>
          <a:prstGeom prst="rect">
            <a:avLst/>
          </a:prstGeom>
        </p:spPr>
        <p:txBody>
          <a:bodyPr anchor="t" rtlCol="false" tIns="0" lIns="0" bIns="0" rIns="0">
            <a:spAutoFit/>
          </a:bodyPr>
          <a:lstStyle/>
          <a:p>
            <a:pPr algn="l">
              <a:lnSpc>
                <a:spcPts val="3518"/>
              </a:lnSpc>
            </a:pPr>
            <a:r>
              <a:rPr lang="en-US" sz="2956">
                <a:solidFill>
                  <a:srgbClr val="3F3F41"/>
                </a:solidFill>
                <a:latin typeface="Inter Italics"/>
                <a:ea typeface="Inter Italics"/>
                <a:cs typeface="Inter Italics"/>
                <a:sym typeface="Inter Italics"/>
              </a:rPr>
              <a:t>Entrepreneur capability and stability</a:t>
            </a:r>
          </a:p>
        </p:txBody>
      </p:sp>
      <p:sp>
        <p:nvSpPr>
          <p:cNvPr name="TextBox 7" id="7"/>
          <p:cNvSpPr txBox="true"/>
          <p:nvPr/>
        </p:nvSpPr>
        <p:spPr>
          <a:xfrm rot="0">
            <a:off x="3751045" y="5743972"/>
            <a:ext cx="5692872"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Bold"/>
                <a:ea typeface="Inter Bold"/>
                <a:cs typeface="Inter Bold"/>
                <a:sym typeface="Inter Bold"/>
              </a:rPr>
              <a:t>Objective:</a:t>
            </a:r>
          </a:p>
        </p:txBody>
      </p:sp>
      <p:sp>
        <p:nvSpPr>
          <p:cNvPr name="TextBox 8" id="8"/>
          <p:cNvSpPr txBox="true"/>
          <p:nvPr/>
        </p:nvSpPr>
        <p:spPr>
          <a:xfrm rot="0">
            <a:off x="3751045" y="6467872"/>
            <a:ext cx="6521547" cy="1327730"/>
          </a:xfrm>
          <a:prstGeom prst="rect">
            <a:avLst/>
          </a:prstGeom>
        </p:spPr>
        <p:txBody>
          <a:bodyPr anchor="t" rtlCol="false" tIns="0" lIns="0" bIns="0" rIns="0">
            <a:spAutoFit/>
          </a:bodyPr>
          <a:lstStyle/>
          <a:p>
            <a:pPr algn="l">
              <a:lnSpc>
                <a:spcPts val="3518"/>
              </a:lnSpc>
            </a:pPr>
            <a:r>
              <a:rPr lang="en-US" sz="2956">
                <a:solidFill>
                  <a:srgbClr val="3F3F41"/>
                </a:solidFill>
                <a:latin typeface="Inter"/>
                <a:ea typeface="Inter"/>
                <a:cs typeface="Inter"/>
                <a:sym typeface="Inter"/>
              </a:rPr>
              <a:t>To facilitate the growth and development of the entrepreneur’s idea into a viable concept.</a:t>
            </a:r>
          </a:p>
        </p:txBody>
      </p:sp>
      <p:grpSp>
        <p:nvGrpSpPr>
          <p:cNvPr name="Group 9" id="9"/>
          <p:cNvGrpSpPr/>
          <p:nvPr/>
        </p:nvGrpSpPr>
        <p:grpSpPr>
          <a:xfrm rot="0">
            <a:off x="10962010" y="0"/>
            <a:ext cx="7325990" cy="10287000"/>
            <a:chOff x="0" y="0"/>
            <a:chExt cx="9767987" cy="13716000"/>
          </a:xfrm>
        </p:grpSpPr>
        <p:pic>
          <p:nvPicPr>
            <p:cNvPr name="Picture 10" id="10"/>
            <p:cNvPicPr>
              <a:picLocks noChangeAspect="true"/>
            </p:cNvPicPr>
            <p:nvPr/>
          </p:nvPicPr>
          <p:blipFill>
            <a:blip r:embed="rId2"/>
            <a:srcRect l="52463" t="0" r="0" b="0"/>
            <a:stretch>
              <a:fillRect/>
            </a:stretch>
          </p:blipFill>
          <p:spPr>
            <a:xfrm flipH="false" flipV="false">
              <a:off x="0" y="0"/>
              <a:ext cx="9767987" cy="13716000"/>
            </a:xfrm>
            <a:prstGeom prst="rect">
              <a:avLst/>
            </a:prstGeom>
          </p:spPr>
        </p:pic>
      </p:grpSp>
      <p:sp>
        <p:nvSpPr>
          <p:cNvPr name="Freeform 11" id="11"/>
          <p:cNvSpPr/>
          <p:nvPr/>
        </p:nvSpPr>
        <p:spPr>
          <a:xfrm flipH="false" flipV="false" rot="0">
            <a:off x="1072431" y="8863050"/>
            <a:ext cx="2827188" cy="2847900"/>
          </a:xfrm>
          <a:custGeom>
            <a:avLst/>
            <a:gdLst/>
            <a:ahLst/>
            <a:cxnLst/>
            <a:rect r="r" b="b" t="t" l="l"/>
            <a:pathLst>
              <a:path h="2847900" w="2827188">
                <a:moveTo>
                  <a:pt x="0" y="0"/>
                </a:moveTo>
                <a:lnTo>
                  <a:pt x="2827188" y="0"/>
                </a:lnTo>
                <a:lnTo>
                  <a:pt x="2827188" y="2847900"/>
                </a:lnTo>
                <a:lnTo>
                  <a:pt x="0" y="28479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2" id="12"/>
          <p:cNvGrpSpPr/>
          <p:nvPr/>
        </p:nvGrpSpPr>
        <p:grpSpPr>
          <a:xfrm rot="0">
            <a:off x="1243012" y="-1794853"/>
            <a:ext cx="3086100" cy="308610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343025" y="6690703"/>
            <a:ext cx="3086100" cy="308610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E1C1A8"/>
              </a:solidFill>
              <a:prstDash val="solid"/>
              <a:miter/>
            </a:ln>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4329112" y="8071828"/>
            <a:ext cx="6521547" cy="1327730"/>
          </a:xfrm>
          <a:prstGeom prst="rect">
            <a:avLst/>
          </a:prstGeom>
        </p:spPr>
        <p:txBody>
          <a:bodyPr anchor="t" rtlCol="false" tIns="0" lIns="0" bIns="0" rIns="0">
            <a:spAutoFit/>
          </a:bodyPr>
          <a:lstStyle/>
          <a:p>
            <a:pPr algn="l" marL="638410" indent="-319205" lvl="1">
              <a:lnSpc>
                <a:spcPts val="3518"/>
              </a:lnSpc>
              <a:buFont typeface="Arial"/>
              <a:buChar char="•"/>
            </a:pPr>
            <a:r>
              <a:rPr lang="en-US" sz="2956">
                <a:solidFill>
                  <a:srgbClr val="3F3F41"/>
                </a:solidFill>
                <a:latin typeface="Inter"/>
                <a:ea typeface="Inter"/>
                <a:cs typeface="Inter"/>
                <a:sym typeface="Inter"/>
              </a:rPr>
              <a:t>NMPP Individual Trainings</a:t>
            </a:r>
          </a:p>
          <a:p>
            <a:pPr algn="l" marL="638410" indent="-319205" lvl="1">
              <a:lnSpc>
                <a:spcPts val="3518"/>
              </a:lnSpc>
              <a:buFont typeface="Arial"/>
              <a:buChar char="•"/>
            </a:pPr>
            <a:r>
              <a:rPr lang="en-US" sz="2956">
                <a:solidFill>
                  <a:srgbClr val="3F3F41"/>
                </a:solidFill>
                <a:latin typeface="Inter"/>
                <a:ea typeface="Inter"/>
                <a:cs typeface="Inter"/>
                <a:sym typeface="Inter"/>
              </a:rPr>
              <a:t>NMPP Group Sessions</a:t>
            </a:r>
          </a:p>
          <a:p>
            <a:pPr algn="l" marL="638410" indent="-319205" lvl="1">
              <a:lnSpc>
                <a:spcPts val="3518"/>
              </a:lnSpc>
              <a:buFont typeface="Arial"/>
              <a:buChar char="•"/>
            </a:pPr>
            <a:r>
              <a:rPr lang="en-US" sz="2956">
                <a:solidFill>
                  <a:srgbClr val="3F3F41"/>
                </a:solidFill>
                <a:latin typeface="Inter"/>
                <a:ea typeface="Inter"/>
                <a:cs typeface="Inter"/>
                <a:sym typeface="Inter"/>
              </a:rPr>
              <a:t>Workstations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9458325" y="0"/>
            <a:ext cx="8829675" cy="10287000"/>
            <a:chOff x="0" y="0"/>
            <a:chExt cx="2325511" cy="2709333"/>
          </a:xfrm>
        </p:grpSpPr>
        <p:sp>
          <p:nvSpPr>
            <p:cNvPr name="Freeform 3" id="3"/>
            <p:cNvSpPr/>
            <p:nvPr/>
          </p:nvSpPr>
          <p:spPr>
            <a:xfrm flipH="false" flipV="false" rot="0">
              <a:off x="0" y="0"/>
              <a:ext cx="2325511" cy="2709333"/>
            </a:xfrm>
            <a:custGeom>
              <a:avLst/>
              <a:gdLst/>
              <a:ahLst/>
              <a:cxnLst/>
              <a:rect r="r" b="b" t="t" l="l"/>
              <a:pathLst>
                <a:path h="2709333" w="2325511">
                  <a:moveTo>
                    <a:pt x="0" y="0"/>
                  </a:moveTo>
                  <a:lnTo>
                    <a:pt x="2325511" y="0"/>
                  </a:lnTo>
                  <a:lnTo>
                    <a:pt x="2325511" y="2709333"/>
                  </a:lnTo>
                  <a:lnTo>
                    <a:pt x="0" y="2709333"/>
                  </a:lnTo>
                  <a:close/>
                </a:path>
              </a:pathLst>
            </a:custGeom>
            <a:solidFill>
              <a:srgbClr val="3F3F41"/>
            </a:solidFill>
          </p:spPr>
        </p:sp>
        <p:sp>
          <p:nvSpPr>
            <p:cNvPr name="TextBox 4" id="4"/>
            <p:cNvSpPr txBox="true"/>
            <p:nvPr/>
          </p:nvSpPr>
          <p:spPr>
            <a:xfrm>
              <a:off x="0" y="-38100"/>
              <a:ext cx="2325511" cy="2747433"/>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0737753" y="2138972"/>
            <a:ext cx="5417688" cy="1945697"/>
          </a:xfrm>
          <a:prstGeom prst="rect">
            <a:avLst/>
          </a:prstGeom>
        </p:spPr>
        <p:txBody>
          <a:bodyPr anchor="t" rtlCol="false" tIns="0" lIns="0" bIns="0" rIns="0">
            <a:spAutoFit/>
          </a:bodyPr>
          <a:lstStyle/>
          <a:p>
            <a:pPr algn="l">
              <a:lnSpc>
                <a:spcPts val="7536"/>
              </a:lnSpc>
            </a:pPr>
            <a:r>
              <a:rPr lang="en-US" sz="7110">
                <a:solidFill>
                  <a:srgbClr val="E8D4BF"/>
                </a:solidFill>
                <a:latin typeface="Inter Bold"/>
                <a:ea typeface="Inter Bold"/>
                <a:cs typeface="Inter Bold"/>
                <a:sym typeface="Inter Bold"/>
              </a:rPr>
              <a:t>Strategic Plan #2</a:t>
            </a:r>
          </a:p>
        </p:txBody>
      </p:sp>
      <p:sp>
        <p:nvSpPr>
          <p:cNvPr name="TextBox 6" id="6"/>
          <p:cNvSpPr txBox="true"/>
          <p:nvPr/>
        </p:nvSpPr>
        <p:spPr>
          <a:xfrm rot="0">
            <a:off x="10737753" y="4540067"/>
            <a:ext cx="5692872" cy="889580"/>
          </a:xfrm>
          <a:prstGeom prst="rect">
            <a:avLst/>
          </a:prstGeom>
        </p:spPr>
        <p:txBody>
          <a:bodyPr anchor="t" rtlCol="false" tIns="0" lIns="0" bIns="0" rIns="0">
            <a:spAutoFit/>
          </a:bodyPr>
          <a:lstStyle/>
          <a:p>
            <a:pPr algn="l">
              <a:lnSpc>
                <a:spcPts val="3518"/>
              </a:lnSpc>
            </a:pPr>
            <a:r>
              <a:rPr lang="en-US" sz="2956">
                <a:solidFill>
                  <a:srgbClr val="E8D4BF"/>
                </a:solidFill>
                <a:latin typeface="Inter Italics"/>
                <a:ea typeface="Inter Italics"/>
                <a:cs typeface="Inter Italics"/>
                <a:sym typeface="Inter Italics"/>
              </a:rPr>
              <a:t>To build synergy between entreprenuer and Community</a:t>
            </a:r>
          </a:p>
        </p:txBody>
      </p:sp>
      <p:sp>
        <p:nvSpPr>
          <p:cNvPr name="TextBox 7" id="7"/>
          <p:cNvSpPr txBox="true"/>
          <p:nvPr/>
        </p:nvSpPr>
        <p:spPr>
          <a:xfrm rot="0">
            <a:off x="10737753" y="5743972"/>
            <a:ext cx="5692872" cy="451430"/>
          </a:xfrm>
          <a:prstGeom prst="rect">
            <a:avLst/>
          </a:prstGeom>
        </p:spPr>
        <p:txBody>
          <a:bodyPr anchor="t" rtlCol="false" tIns="0" lIns="0" bIns="0" rIns="0">
            <a:spAutoFit/>
          </a:bodyPr>
          <a:lstStyle/>
          <a:p>
            <a:pPr algn="l">
              <a:lnSpc>
                <a:spcPts val="3518"/>
              </a:lnSpc>
            </a:pPr>
            <a:r>
              <a:rPr lang="en-US" sz="2956">
                <a:solidFill>
                  <a:srgbClr val="E8D4BF"/>
                </a:solidFill>
                <a:latin typeface="Inter Bold"/>
                <a:ea typeface="Inter Bold"/>
                <a:cs typeface="Inter Bold"/>
                <a:sym typeface="Inter Bold"/>
              </a:rPr>
              <a:t>Objective:</a:t>
            </a:r>
          </a:p>
        </p:txBody>
      </p:sp>
      <p:sp>
        <p:nvSpPr>
          <p:cNvPr name="TextBox 8" id="8"/>
          <p:cNvSpPr txBox="true"/>
          <p:nvPr/>
        </p:nvSpPr>
        <p:spPr>
          <a:xfrm rot="0">
            <a:off x="10737753" y="6467872"/>
            <a:ext cx="6521547" cy="1327730"/>
          </a:xfrm>
          <a:prstGeom prst="rect">
            <a:avLst/>
          </a:prstGeom>
        </p:spPr>
        <p:txBody>
          <a:bodyPr anchor="t" rtlCol="false" tIns="0" lIns="0" bIns="0" rIns="0">
            <a:spAutoFit/>
          </a:bodyPr>
          <a:lstStyle/>
          <a:p>
            <a:pPr algn="l">
              <a:lnSpc>
                <a:spcPts val="3518"/>
              </a:lnSpc>
            </a:pPr>
            <a:r>
              <a:rPr lang="en-US" sz="2956">
                <a:solidFill>
                  <a:srgbClr val="E8D4BF"/>
                </a:solidFill>
                <a:latin typeface="Inter"/>
                <a:ea typeface="Inter"/>
                <a:cs typeface="Inter"/>
                <a:sym typeface="Inter"/>
              </a:rPr>
              <a:t>To strengthen cooperation and collaboration between community organizations and entrepreneurs.</a:t>
            </a:r>
          </a:p>
        </p:txBody>
      </p:sp>
      <p:sp>
        <p:nvSpPr>
          <p:cNvPr name="Freeform 9" id="9"/>
          <p:cNvSpPr/>
          <p:nvPr/>
        </p:nvSpPr>
        <p:spPr>
          <a:xfrm flipH="false" flipV="false" rot="0">
            <a:off x="16155441" y="-1195536"/>
            <a:ext cx="2827188" cy="2847900"/>
          </a:xfrm>
          <a:custGeom>
            <a:avLst/>
            <a:gdLst/>
            <a:ahLst/>
            <a:cxnLst/>
            <a:rect r="r" b="b" t="t" l="l"/>
            <a:pathLst>
              <a:path h="2847900" w="2827188">
                <a:moveTo>
                  <a:pt x="0" y="0"/>
                </a:moveTo>
                <a:lnTo>
                  <a:pt x="2827188" y="0"/>
                </a:lnTo>
                <a:lnTo>
                  <a:pt x="2827188" y="2847900"/>
                </a:lnTo>
                <a:lnTo>
                  <a:pt x="0" y="28479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0208642" y="9462478"/>
            <a:ext cx="2827188" cy="2847900"/>
          </a:xfrm>
          <a:custGeom>
            <a:avLst/>
            <a:gdLst/>
            <a:ahLst/>
            <a:cxnLst/>
            <a:rect r="r" b="b" t="t" l="l"/>
            <a:pathLst>
              <a:path h="2847900" w="2827188">
                <a:moveTo>
                  <a:pt x="0" y="0"/>
                </a:moveTo>
                <a:lnTo>
                  <a:pt x="2827187" y="0"/>
                </a:lnTo>
                <a:lnTo>
                  <a:pt x="2827187" y="2847899"/>
                </a:lnTo>
                <a:lnTo>
                  <a:pt x="0" y="28478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1" id="11"/>
          <p:cNvGrpSpPr/>
          <p:nvPr/>
        </p:nvGrpSpPr>
        <p:grpSpPr>
          <a:xfrm rot="0">
            <a:off x="17007098" y="998569"/>
            <a:ext cx="3086100" cy="30861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E1C1A8"/>
              </a:solidFill>
              <a:prstDash val="solid"/>
              <a:miter/>
            </a:ln>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7915275" y="8262328"/>
            <a:ext cx="3086100" cy="308610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E1C1A8"/>
              </a:solidFill>
              <a:prstDash val="solid"/>
              <a:miter/>
            </a:ln>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028700" y="0"/>
            <a:ext cx="7325990" cy="10287000"/>
            <a:chOff x="0" y="0"/>
            <a:chExt cx="9767987" cy="13716000"/>
          </a:xfrm>
        </p:grpSpPr>
        <p:pic>
          <p:nvPicPr>
            <p:cNvPr name="Picture 18" id="18"/>
            <p:cNvPicPr>
              <a:picLocks noChangeAspect="true"/>
            </p:cNvPicPr>
            <p:nvPr/>
          </p:nvPicPr>
          <p:blipFill>
            <a:blip r:embed="rId4"/>
            <a:srcRect l="48711" t="0" r="3810" b="0"/>
            <a:stretch>
              <a:fillRect/>
            </a:stretch>
          </p:blipFill>
          <p:spPr>
            <a:xfrm flipH="false" flipV="false">
              <a:off x="0" y="0"/>
              <a:ext cx="9767987" cy="13716000"/>
            </a:xfrm>
            <a:prstGeom prst="rect">
              <a:avLst/>
            </a:prstGeom>
          </p:spPr>
        </p:pic>
      </p:grpSp>
      <p:sp>
        <p:nvSpPr>
          <p:cNvPr name="TextBox 19" id="19"/>
          <p:cNvSpPr txBox="true"/>
          <p:nvPr/>
        </p:nvSpPr>
        <p:spPr>
          <a:xfrm rot="0">
            <a:off x="11422542" y="7930570"/>
            <a:ext cx="6521547" cy="889580"/>
          </a:xfrm>
          <a:prstGeom prst="rect">
            <a:avLst/>
          </a:prstGeom>
        </p:spPr>
        <p:txBody>
          <a:bodyPr anchor="t" rtlCol="false" tIns="0" lIns="0" bIns="0" rIns="0">
            <a:spAutoFit/>
          </a:bodyPr>
          <a:lstStyle/>
          <a:p>
            <a:pPr algn="l" marL="638410" indent="-319205" lvl="1">
              <a:lnSpc>
                <a:spcPts val="3518"/>
              </a:lnSpc>
              <a:buFont typeface="Arial"/>
              <a:buChar char="•"/>
            </a:pPr>
            <a:r>
              <a:rPr lang="en-US" sz="2956">
                <a:solidFill>
                  <a:srgbClr val="E8D4BF"/>
                </a:solidFill>
                <a:latin typeface="Inter"/>
                <a:ea typeface="Inter"/>
                <a:cs typeface="Inter"/>
                <a:sym typeface="Inter"/>
              </a:rPr>
              <a:t>Organization Partnership</a:t>
            </a:r>
          </a:p>
          <a:p>
            <a:pPr algn="l" marL="638410" indent="-319205" lvl="1">
              <a:lnSpc>
                <a:spcPts val="3518"/>
              </a:lnSpc>
              <a:buFont typeface="Arial"/>
              <a:buChar char="•"/>
            </a:pPr>
            <a:r>
              <a:rPr lang="en-US" sz="2956">
                <a:solidFill>
                  <a:srgbClr val="E8D4BF"/>
                </a:solidFill>
                <a:latin typeface="Inter"/>
                <a:ea typeface="Inter"/>
                <a:cs typeface="Inter"/>
                <a:sym typeface="Inter"/>
              </a:rPr>
              <a:t>Organization Group Trainings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9144000" y="6082726"/>
            <a:ext cx="9144000" cy="4204274"/>
            <a:chOff x="0" y="0"/>
            <a:chExt cx="2408296" cy="1107299"/>
          </a:xfrm>
        </p:grpSpPr>
        <p:sp>
          <p:nvSpPr>
            <p:cNvPr name="Freeform 3" id="3"/>
            <p:cNvSpPr/>
            <p:nvPr/>
          </p:nvSpPr>
          <p:spPr>
            <a:xfrm flipH="false" flipV="false" rot="0">
              <a:off x="0" y="0"/>
              <a:ext cx="2408296" cy="1107298"/>
            </a:xfrm>
            <a:custGeom>
              <a:avLst/>
              <a:gdLst/>
              <a:ahLst/>
              <a:cxnLst/>
              <a:rect r="r" b="b" t="t" l="l"/>
              <a:pathLst>
                <a:path h="1107298" w="2408296">
                  <a:moveTo>
                    <a:pt x="0" y="0"/>
                  </a:moveTo>
                  <a:lnTo>
                    <a:pt x="2408296" y="0"/>
                  </a:lnTo>
                  <a:lnTo>
                    <a:pt x="2408296" y="1107298"/>
                  </a:lnTo>
                  <a:lnTo>
                    <a:pt x="0" y="1107298"/>
                  </a:lnTo>
                  <a:close/>
                </a:path>
              </a:pathLst>
            </a:custGeom>
            <a:solidFill>
              <a:srgbClr val="0760C7"/>
            </a:solidFill>
          </p:spPr>
        </p:sp>
        <p:sp>
          <p:nvSpPr>
            <p:cNvPr name="TextBox 4" id="4"/>
            <p:cNvSpPr txBox="true"/>
            <p:nvPr/>
          </p:nvSpPr>
          <p:spPr>
            <a:xfrm>
              <a:off x="0" y="-38100"/>
              <a:ext cx="2408296" cy="1145399"/>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144000" y="0"/>
            <a:ext cx="7325990" cy="8927732"/>
            <a:chOff x="0" y="0"/>
            <a:chExt cx="9767987" cy="11903642"/>
          </a:xfrm>
        </p:grpSpPr>
        <p:pic>
          <p:nvPicPr>
            <p:cNvPr name="Picture 6" id="6"/>
            <p:cNvPicPr>
              <a:picLocks noChangeAspect="true"/>
            </p:cNvPicPr>
            <p:nvPr/>
          </p:nvPicPr>
          <p:blipFill>
            <a:blip r:embed="rId2"/>
            <a:srcRect l="45294" t="0" r="0" b="0"/>
            <a:stretch>
              <a:fillRect/>
            </a:stretch>
          </p:blipFill>
          <p:spPr>
            <a:xfrm flipH="false" flipV="false">
              <a:off x="0" y="0"/>
              <a:ext cx="9767987" cy="11903642"/>
            </a:xfrm>
            <a:prstGeom prst="rect">
              <a:avLst/>
            </a:prstGeom>
          </p:spPr>
        </p:pic>
      </p:grpSp>
      <p:sp>
        <p:nvSpPr>
          <p:cNvPr name="TextBox 7" id="7"/>
          <p:cNvSpPr txBox="true"/>
          <p:nvPr/>
        </p:nvSpPr>
        <p:spPr>
          <a:xfrm rot="0">
            <a:off x="1440289" y="1700822"/>
            <a:ext cx="5417688" cy="1945697"/>
          </a:xfrm>
          <a:prstGeom prst="rect">
            <a:avLst/>
          </a:prstGeom>
        </p:spPr>
        <p:txBody>
          <a:bodyPr anchor="t" rtlCol="false" tIns="0" lIns="0" bIns="0" rIns="0">
            <a:spAutoFit/>
          </a:bodyPr>
          <a:lstStyle/>
          <a:p>
            <a:pPr algn="l">
              <a:lnSpc>
                <a:spcPts val="7536"/>
              </a:lnSpc>
            </a:pPr>
            <a:r>
              <a:rPr lang="en-US" sz="7110">
                <a:solidFill>
                  <a:srgbClr val="3F3F41"/>
                </a:solidFill>
                <a:latin typeface="Inter Bold"/>
                <a:ea typeface="Inter Bold"/>
                <a:cs typeface="Inter Bold"/>
                <a:sym typeface="Inter Bold"/>
              </a:rPr>
              <a:t>Strategic Plan #3</a:t>
            </a:r>
          </a:p>
        </p:txBody>
      </p:sp>
      <p:sp>
        <p:nvSpPr>
          <p:cNvPr name="TextBox 8" id="8"/>
          <p:cNvSpPr txBox="true"/>
          <p:nvPr/>
        </p:nvSpPr>
        <p:spPr>
          <a:xfrm rot="0">
            <a:off x="1440289" y="4101917"/>
            <a:ext cx="5692872"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Italics"/>
                <a:ea typeface="Inter Italics"/>
                <a:cs typeface="Inter Italics"/>
                <a:sym typeface="Inter Italics"/>
              </a:rPr>
              <a:t>To create Entrepreneur Infusion</a:t>
            </a:r>
          </a:p>
        </p:txBody>
      </p:sp>
      <p:sp>
        <p:nvSpPr>
          <p:cNvPr name="TextBox 9" id="9"/>
          <p:cNvSpPr txBox="true"/>
          <p:nvPr/>
        </p:nvSpPr>
        <p:spPr>
          <a:xfrm rot="0">
            <a:off x="1440289" y="5010547"/>
            <a:ext cx="5692872"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Bold"/>
                <a:ea typeface="Inter Bold"/>
                <a:cs typeface="Inter Bold"/>
                <a:sym typeface="Inter Bold"/>
              </a:rPr>
              <a:t>Objective:</a:t>
            </a:r>
          </a:p>
        </p:txBody>
      </p:sp>
      <p:sp>
        <p:nvSpPr>
          <p:cNvPr name="TextBox 10" id="10"/>
          <p:cNvSpPr txBox="true"/>
          <p:nvPr/>
        </p:nvSpPr>
        <p:spPr>
          <a:xfrm rot="0">
            <a:off x="1440289" y="5568696"/>
            <a:ext cx="6521547" cy="1765880"/>
          </a:xfrm>
          <a:prstGeom prst="rect">
            <a:avLst/>
          </a:prstGeom>
        </p:spPr>
        <p:txBody>
          <a:bodyPr anchor="t" rtlCol="false" tIns="0" lIns="0" bIns="0" rIns="0">
            <a:spAutoFit/>
          </a:bodyPr>
          <a:lstStyle/>
          <a:p>
            <a:pPr algn="l">
              <a:lnSpc>
                <a:spcPts val="3518"/>
              </a:lnSpc>
            </a:pPr>
            <a:r>
              <a:rPr lang="en-US" sz="2956">
                <a:solidFill>
                  <a:srgbClr val="3F3F41"/>
                </a:solidFill>
                <a:latin typeface="Inter"/>
                <a:ea typeface="Inter"/>
                <a:cs typeface="Inter"/>
                <a:sym typeface="Inter"/>
              </a:rPr>
              <a:t>To foster economic empowerment through entrepreneur infusion within disadvantaged, underserved communities.</a:t>
            </a:r>
          </a:p>
        </p:txBody>
      </p:sp>
      <p:sp>
        <p:nvSpPr>
          <p:cNvPr name="Freeform 11" id="11"/>
          <p:cNvSpPr/>
          <p:nvPr/>
        </p:nvSpPr>
        <p:spPr>
          <a:xfrm flipH="false" flipV="false" rot="0">
            <a:off x="14694228" y="6760913"/>
            <a:ext cx="2827188" cy="2847900"/>
          </a:xfrm>
          <a:custGeom>
            <a:avLst/>
            <a:gdLst/>
            <a:ahLst/>
            <a:cxnLst/>
            <a:rect r="r" b="b" t="t" l="l"/>
            <a:pathLst>
              <a:path h="2847900" w="2827188">
                <a:moveTo>
                  <a:pt x="0" y="0"/>
                </a:moveTo>
                <a:lnTo>
                  <a:pt x="2827187" y="0"/>
                </a:lnTo>
                <a:lnTo>
                  <a:pt x="2827187" y="2847900"/>
                </a:lnTo>
                <a:lnTo>
                  <a:pt x="0" y="28479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869395" y="-1699527"/>
            <a:ext cx="2827188" cy="2847900"/>
          </a:xfrm>
          <a:custGeom>
            <a:avLst/>
            <a:gdLst/>
            <a:ahLst/>
            <a:cxnLst/>
            <a:rect r="r" b="b" t="t" l="l"/>
            <a:pathLst>
              <a:path h="2847900" w="2827188">
                <a:moveTo>
                  <a:pt x="0" y="0"/>
                </a:moveTo>
                <a:lnTo>
                  <a:pt x="2827187" y="0"/>
                </a:lnTo>
                <a:lnTo>
                  <a:pt x="2827187" y="2847899"/>
                </a:lnTo>
                <a:lnTo>
                  <a:pt x="0" y="28478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14926940" y="4463866"/>
            <a:ext cx="3086100" cy="308610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E1C1A8"/>
              </a:solidFill>
              <a:prstDash val="solid"/>
              <a:miter/>
            </a:ln>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8479339" y="8065763"/>
            <a:ext cx="3086100" cy="3086100"/>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1957792" y="7540441"/>
            <a:ext cx="6521547" cy="2204030"/>
          </a:xfrm>
          <a:prstGeom prst="rect">
            <a:avLst/>
          </a:prstGeom>
        </p:spPr>
        <p:txBody>
          <a:bodyPr anchor="t" rtlCol="false" tIns="0" lIns="0" bIns="0" rIns="0">
            <a:spAutoFit/>
          </a:bodyPr>
          <a:lstStyle/>
          <a:p>
            <a:pPr algn="l" marL="638410" indent="-319205" lvl="1">
              <a:lnSpc>
                <a:spcPts val="3518"/>
              </a:lnSpc>
              <a:buFont typeface="Arial"/>
              <a:buChar char="•"/>
            </a:pPr>
            <a:r>
              <a:rPr lang="en-US" sz="2956">
                <a:solidFill>
                  <a:srgbClr val="3F3F41"/>
                </a:solidFill>
                <a:latin typeface="Inter"/>
                <a:ea typeface="Inter"/>
                <a:cs typeface="Inter"/>
                <a:sym typeface="Inter"/>
              </a:rPr>
              <a:t>Entrepreneur Infusion</a:t>
            </a:r>
          </a:p>
          <a:p>
            <a:pPr algn="l" marL="638410" indent="-319205" lvl="1">
              <a:lnSpc>
                <a:spcPts val="3518"/>
              </a:lnSpc>
              <a:buFont typeface="Arial"/>
              <a:buChar char="•"/>
            </a:pPr>
            <a:r>
              <a:rPr lang="en-US" sz="2956">
                <a:solidFill>
                  <a:srgbClr val="3F3F41"/>
                </a:solidFill>
                <a:latin typeface="Inter"/>
                <a:ea typeface="Inter"/>
                <a:cs typeface="Inter"/>
                <a:sym typeface="Inter"/>
              </a:rPr>
              <a:t>Community Involvement</a:t>
            </a:r>
          </a:p>
          <a:p>
            <a:pPr algn="l" marL="1276821" indent="-425607" lvl="2">
              <a:lnSpc>
                <a:spcPts val="3518"/>
              </a:lnSpc>
              <a:buFont typeface="Arial"/>
              <a:buChar char="⚬"/>
            </a:pPr>
            <a:r>
              <a:rPr lang="en-US" sz="2956">
                <a:solidFill>
                  <a:srgbClr val="3F3F41"/>
                </a:solidFill>
                <a:latin typeface="Inter"/>
                <a:ea typeface="Inter"/>
                <a:cs typeface="Inter"/>
                <a:sym typeface="Inter"/>
              </a:rPr>
              <a:t>Mentorship</a:t>
            </a:r>
          </a:p>
          <a:p>
            <a:pPr algn="l" marL="1276821" indent="-425607" lvl="2">
              <a:lnSpc>
                <a:spcPts val="3518"/>
              </a:lnSpc>
              <a:buFont typeface="Arial"/>
              <a:buChar char="⚬"/>
            </a:pPr>
            <a:r>
              <a:rPr lang="en-US" sz="2956">
                <a:solidFill>
                  <a:srgbClr val="3F3F41"/>
                </a:solidFill>
                <a:latin typeface="Inter"/>
                <a:ea typeface="Inter"/>
                <a:cs typeface="Inter"/>
                <a:sym typeface="Inter"/>
              </a:rPr>
              <a:t>Workforce</a:t>
            </a:r>
          </a:p>
          <a:p>
            <a:pPr algn="l" marL="1276821" indent="-425607" lvl="2">
              <a:lnSpc>
                <a:spcPts val="3518"/>
              </a:lnSpc>
              <a:buFont typeface="Arial"/>
              <a:buChar char="⚬"/>
            </a:pPr>
            <a:r>
              <a:rPr lang="en-US" sz="2956">
                <a:solidFill>
                  <a:srgbClr val="3F3F41"/>
                </a:solidFill>
                <a:latin typeface="Inter"/>
                <a:ea typeface="Inter"/>
                <a:cs typeface="Inter"/>
                <a:sym typeface="Inter"/>
              </a:rPr>
              <a:t>Contributing Support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CDCDF"/>
        </a:solidFill>
      </p:bgPr>
    </p:bg>
    <p:spTree>
      <p:nvGrpSpPr>
        <p:cNvPr id="1" name=""/>
        <p:cNvGrpSpPr/>
        <p:nvPr/>
      </p:nvGrpSpPr>
      <p:grpSpPr>
        <a:xfrm>
          <a:off x="0" y="0"/>
          <a:ext cx="0" cy="0"/>
          <a:chOff x="0" y="0"/>
          <a:chExt cx="0" cy="0"/>
        </a:xfrm>
      </p:grpSpPr>
      <p:grpSp>
        <p:nvGrpSpPr>
          <p:cNvPr name="Group 2" id="2"/>
          <p:cNvGrpSpPr/>
          <p:nvPr/>
        </p:nvGrpSpPr>
        <p:grpSpPr>
          <a:xfrm rot="0">
            <a:off x="5486400" y="0"/>
            <a:ext cx="12801600" cy="4204274"/>
            <a:chOff x="0" y="0"/>
            <a:chExt cx="3371615" cy="1107299"/>
          </a:xfrm>
        </p:grpSpPr>
        <p:sp>
          <p:nvSpPr>
            <p:cNvPr name="Freeform 3" id="3"/>
            <p:cNvSpPr/>
            <p:nvPr/>
          </p:nvSpPr>
          <p:spPr>
            <a:xfrm flipH="false" flipV="false" rot="0">
              <a:off x="0" y="0"/>
              <a:ext cx="3371615" cy="1107298"/>
            </a:xfrm>
            <a:custGeom>
              <a:avLst/>
              <a:gdLst/>
              <a:ahLst/>
              <a:cxnLst/>
              <a:rect r="r" b="b" t="t" l="l"/>
              <a:pathLst>
                <a:path h="1107298" w="3371615">
                  <a:moveTo>
                    <a:pt x="0" y="0"/>
                  </a:moveTo>
                  <a:lnTo>
                    <a:pt x="3371615" y="0"/>
                  </a:lnTo>
                  <a:lnTo>
                    <a:pt x="3371615" y="1107298"/>
                  </a:lnTo>
                  <a:lnTo>
                    <a:pt x="0" y="1107298"/>
                  </a:lnTo>
                  <a:close/>
                </a:path>
              </a:pathLst>
            </a:custGeom>
            <a:solidFill>
              <a:srgbClr val="3F3F41"/>
            </a:solidFill>
          </p:spPr>
        </p:sp>
        <p:sp>
          <p:nvSpPr>
            <p:cNvPr name="TextBox 4" id="4"/>
            <p:cNvSpPr txBox="true"/>
            <p:nvPr/>
          </p:nvSpPr>
          <p:spPr>
            <a:xfrm>
              <a:off x="0" y="-38100"/>
              <a:ext cx="3371615" cy="1145399"/>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666837" y="2710047"/>
            <a:ext cx="3486057" cy="4238256"/>
            <a:chOff x="0" y="0"/>
            <a:chExt cx="4648076" cy="5651008"/>
          </a:xfrm>
        </p:grpSpPr>
        <p:pic>
          <p:nvPicPr>
            <p:cNvPr name="Picture 6" id="6"/>
            <p:cNvPicPr>
              <a:picLocks noChangeAspect="true"/>
            </p:cNvPicPr>
            <p:nvPr/>
          </p:nvPicPr>
          <p:blipFill>
            <a:blip r:embed="rId2"/>
            <a:srcRect l="22599" t="0" r="22599" b="0"/>
            <a:stretch>
              <a:fillRect/>
            </a:stretch>
          </p:blipFill>
          <p:spPr>
            <a:xfrm flipH="false" flipV="false">
              <a:off x="0" y="0"/>
              <a:ext cx="4648076" cy="5651008"/>
            </a:xfrm>
            <a:prstGeom prst="rect">
              <a:avLst/>
            </a:prstGeom>
          </p:spPr>
        </p:pic>
      </p:grpSp>
      <p:grpSp>
        <p:nvGrpSpPr>
          <p:cNvPr name="Group 7" id="7"/>
          <p:cNvGrpSpPr/>
          <p:nvPr/>
        </p:nvGrpSpPr>
        <p:grpSpPr>
          <a:xfrm rot="0">
            <a:off x="9220040" y="2710047"/>
            <a:ext cx="3486057" cy="4238256"/>
            <a:chOff x="0" y="0"/>
            <a:chExt cx="4648076" cy="5651008"/>
          </a:xfrm>
        </p:grpSpPr>
        <p:pic>
          <p:nvPicPr>
            <p:cNvPr name="Picture 8" id="8"/>
            <p:cNvPicPr>
              <a:picLocks noChangeAspect="true"/>
            </p:cNvPicPr>
            <p:nvPr/>
          </p:nvPicPr>
          <p:blipFill>
            <a:blip r:embed="rId3"/>
            <a:srcRect l="22599" t="0" r="22599" b="0"/>
            <a:stretch>
              <a:fillRect/>
            </a:stretch>
          </p:blipFill>
          <p:spPr>
            <a:xfrm flipH="false" flipV="false">
              <a:off x="0" y="0"/>
              <a:ext cx="4648076" cy="5651008"/>
            </a:xfrm>
            <a:prstGeom prst="rect">
              <a:avLst/>
            </a:prstGeom>
          </p:spPr>
        </p:pic>
      </p:grpSp>
      <p:grpSp>
        <p:nvGrpSpPr>
          <p:cNvPr name="Group 9" id="9"/>
          <p:cNvGrpSpPr/>
          <p:nvPr/>
        </p:nvGrpSpPr>
        <p:grpSpPr>
          <a:xfrm rot="0">
            <a:off x="13773243" y="2710047"/>
            <a:ext cx="3486057" cy="4238256"/>
            <a:chOff x="0" y="0"/>
            <a:chExt cx="4648076" cy="5651008"/>
          </a:xfrm>
        </p:grpSpPr>
        <p:pic>
          <p:nvPicPr>
            <p:cNvPr name="Picture 10" id="10"/>
            <p:cNvPicPr>
              <a:picLocks noChangeAspect="true"/>
            </p:cNvPicPr>
            <p:nvPr/>
          </p:nvPicPr>
          <p:blipFill>
            <a:blip r:embed="rId4"/>
            <a:srcRect l="20543" t="0" r="20543" b="0"/>
            <a:stretch>
              <a:fillRect/>
            </a:stretch>
          </p:blipFill>
          <p:spPr>
            <a:xfrm flipH="false" flipV="false">
              <a:off x="0" y="0"/>
              <a:ext cx="4648076" cy="5651008"/>
            </a:xfrm>
            <a:prstGeom prst="rect">
              <a:avLst/>
            </a:prstGeom>
          </p:spPr>
        </p:pic>
      </p:grpSp>
      <p:sp>
        <p:nvSpPr>
          <p:cNvPr name="Freeform 11" id="11"/>
          <p:cNvSpPr/>
          <p:nvPr/>
        </p:nvSpPr>
        <p:spPr>
          <a:xfrm flipH="false" flipV="false" rot="0">
            <a:off x="11292503" y="9504113"/>
            <a:ext cx="2827188" cy="2847900"/>
          </a:xfrm>
          <a:custGeom>
            <a:avLst/>
            <a:gdLst/>
            <a:ahLst/>
            <a:cxnLst/>
            <a:rect r="r" b="b" t="t" l="l"/>
            <a:pathLst>
              <a:path h="2847900" w="2827188">
                <a:moveTo>
                  <a:pt x="0" y="0"/>
                </a:moveTo>
                <a:lnTo>
                  <a:pt x="2827188" y="0"/>
                </a:lnTo>
                <a:lnTo>
                  <a:pt x="2827188" y="2847900"/>
                </a:lnTo>
                <a:lnTo>
                  <a:pt x="0" y="28479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5035828" y="-1819200"/>
            <a:ext cx="2827188" cy="2847900"/>
          </a:xfrm>
          <a:custGeom>
            <a:avLst/>
            <a:gdLst/>
            <a:ahLst/>
            <a:cxnLst/>
            <a:rect r="r" b="b" t="t" l="l"/>
            <a:pathLst>
              <a:path h="2847900" w="2827188">
                <a:moveTo>
                  <a:pt x="0" y="0"/>
                </a:moveTo>
                <a:lnTo>
                  <a:pt x="2827188" y="0"/>
                </a:lnTo>
                <a:lnTo>
                  <a:pt x="2827188" y="2847900"/>
                </a:lnTo>
                <a:lnTo>
                  <a:pt x="0" y="28479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3" id="13"/>
          <p:cNvGrpSpPr/>
          <p:nvPr/>
        </p:nvGrpSpPr>
        <p:grpSpPr>
          <a:xfrm rot="0">
            <a:off x="8801100" y="8591947"/>
            <a:ext cx="3086100" cy="308610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743075" y="-1183988"/>
            <a:ext cx="3086100" cy="3086100"/>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8CA9AD"/>
              </a:solidFill>
              <a:prstDash val="solid"/>
              <a:miter/>
            </a:ln>
          </p:spPr>
        </p:sp>
        <p:sp>
          <p:nvSpPr>
            <p:cNvPr name="TextBox 18" id="18"/>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16744950" y="-983963"/>
            <a:ext cx="3086100" cy="3086100"/>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85725" cap="sq">
              <a:solidFill>
                <a:srgbClr val="E1C1A8"/>
              </a:solidFill>
              <a:prstDash val="solid"/>
              <a:miter/>
            </a:ln>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5479953" y="7338285"/>
            <a:ext cx="3664047"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Italics"/>
                <a:ea typeface="Inter Italics"/>
                <a:cs typeface="Inter Italics"/>
                <a:sym typeface="Inter Italics"/>
              </a:rPr>
              <a:t>NMPP</a:t>
            </a:r>
          </a:p>
        </p:txBody>
      </p:sp>
      <p:sp>
        <p:nvSpPr>
          <p:cNvPr name="TextBox 23" id="23"/>
          <p:cNvSpPr txBox="true"/>
          <p:nvPr/>
        </p:nvSpPr>
        <p:spPr>
          <a:xfrm rot="0">
            <a:off x="9590520" y="7397567"/>
            <a:ext cx="3664047" cy="451430"/>
          </a:xfrm>
          <a:prstGeom prst="rect">
            <a:avLst/>
          </a:prstGeom>
        </p:spPr>
        <p:txBody>
          <a:bodyPr anchor="t" rtlCol="false" tIns="0" lIns="0" bIns="0" rIns="0">
            <a:spAutoFit/>
          </a:bodyPr>
          <a:lstStyle/>
          <a:p>
            <a:pPr algn="l">
              <a:lnSpc>
                <a:spcPts val="3518"/>
              </a:lnSpc>
            </a:pPr>
            <a:r>
              <a:rPr lang="en-US" sz="2956">
                <a:solidFill>
                  <a:srgbClr val="3F3F41"/>
                </a:solidFill>
                <a:latin typeface="Inter Italics"/>
                <a:ea typeface="Inter Italics"/>
                <a:cs typeface="Inter Italics"/>
                <a:sym typeface="Inter Italics"/>
              </a:rPr>
              <a:t>Entrepreneurs</a:t>
            </a:r>
          </a:p>
        </p:txBody>
      </p:sp>
      <p:sp>
        <p:nvSpPr>
          <p:cNvPr name="TextBox 24" id="24"/>
          <p:cNvSpPr txBox="true"/>
          <p:nvPr/>
        </p:nvSpPr>
        <p:spPr>
          <a:xfrm rot="0">
            <a:off x="14357154" y="7397567"/>
            <a:ext cx="3664047" cy="774772"/>
          </a:xfrm>
          <a:prstGeom prst="rect">
            <a:avLst/>
          </a:prstGeom>
        </p:spPr>
        <p:txBody>
          <a:bodyPr anchor="t" rtlCol="false" tIns="0" lIns="0" bIns="0" rIns="0">
            <a:spAutoFit/>
          </a:bodyPr>
          <a:lstStyle/>
          <a:p>
            <a:pPr algn="l">
              <a:lnSpc>
                <a:spcPts val="3042"/>
              </a:lnSpc>
            </a:pPr>
            <a:r>
              <a:rPr lang="en-US" sz="2556">
                <a:solidFill>
                  <a:srgbClr val="3F3F41"/>
                </a:solidFill>
                <a:latin typeface="Inter Italics"/>
                <a:ea typeface="Inter Italics"/>
                <a:cs typeface="Inter Italics"/>
                <a:sym typeface="Inter Italics"/>
              </a:rPr>
              <a:t>Community Organizations</a:t>
            </a:r>
          </a:p>
        </p:txBody>
      </p:sp>
      <p:sp>
        <p:nvSpPr>
          <p:cNvPr name="TextBox 25" id="25"/>
          <p:cNvSpPr txBox="true"/>
          <p:nvPr/>
        </p:nvSpPr>
        <p:spPr>
          <a:xfrm rot="-5400000">
            <a:off x="-1448920" y="4115872"/>
            <a:ext cx="7555104" cy="1380759"/>
          </a:xfrm>
          <a:prstGeom prst="rect">
            <a:avLst/>
          </a:prstGeom>
        </p:spPr>
        <p:txBody>
          <a:bodyPr anchor="t" rtlCol="false" tIns="0" lIns="0" bIns="0" rIns="0">
            <a:spAutoFit/>
          </a:bodyPr>
          <a:lstStyle/>
          <a:p>
            <a:pPr algn="l">
              <a:lnSpc>
                <a:spcPts val="10510"/>
              </a:lnSpc>
            </a:pPr>
            <a:r>
              <a:rPr lang="en-US" sz="9915">
                <a:solidFill>
                  <a:srgbClr val="3F3F41"/>
                </a:solidFill>
                <a:latin typeface="Inter Bold"/>
                <a:ea typeface="Inter Bold"/>
                <a:cs typeface="Inter Bold"/>
                <a:sym typeface="Inter Bold"/>
              </a:rPr>
              <a:t>Team Effort</a:t>
            </a:r>
          </a:p>
        </p:txBody>
      </p:sp>
      <p:sp>
        <p:nvSpPr>
          <p:cNvPr name="TextBox 26" id="26"/>
          <p:cNvSpPr txBox="true"/>
          <p:nvPr/>
        </p:nvSpPr>
        <p:spPr>
          <a:xfrm rot="0">
            <a:off x="4891703" y="1192714"/>
            <a:ext cx="12801600" cy="372745"/>
          </a:xfrm>
          <a:prstGeom prst="rect">
            <a:avLst/>
          </a:prstGeom>
        </p:spPr>
        <p:txBody>
          <a:bodyPr anchor="t" rtlCol="false" tIns="0" lIns="0" bIns="0" rIns="0">
            <a:spAutoFit/>
          </a:bodyPr>
          <a:lstStyle/>
          <a:p>
            <a:pPr algn="ctr">
              <a:lnSpc>
                <a:spcPts val="3079"/>
              </a:lnSpc>
              <a:spcBef>
                <a:spcPct val="0"/>
              </a:spcBef>
            </a:pPr>
            <a:r>
              <a:rPr lang="en-US" sz="2199">
                <a:solidFill>
                  <a:srgbClr val="DCDCDF"/>
                </a:solidFill>
                <a:latin typeface="Open Sans Light"/>
                <a:ea typeface="Open Sans Light"/>
                <a:cs typeface="Open Sans Light"/>
                <a:sym typeface="Open Sans Light"/>
              </a:rPr>
              <a:t>ENTRREPRENEUR+COMMUNITY ORGANIZATION=STRONGER COMMUNITIES.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DAF-TF4FUaI</dc:identifier>
  <dcterms:modified xsi:type="dcterms:W3CDTF">2011-08-01T06:04:30Z</dcterms:modified>
  <cp:revision>1</cp:revision>
  <dc:title>NMPP Basic Strategic Working Plan Presentation </dc:title>
</cp:coreProperties>
</file>